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71"/>
  </p:notesMasterIdLst>
  <p:handoutMasterIdLst>
    <p:handoutMasterId r:id="rId72"/>
  </p:handoutMasterIdLst>
  <p:sldIdLst>
    <p:sldId id="256" r:id="rId3"/>
    <p:sldId id="259" r:id="rId4"/>
    <p:sldId id="284" r:id="rId5"/>
    <p:sldId id="341" r:id="rId6"/>
    <p:sldId id="342" r:id="rId7"/>
    <p:sldId id="344" r:id="rId8"/>
    <p:sldId id="348" r:id="rId9"/>
    <p:sldId id="343" r:id="rId10"/>
    <p:sldId id="345" r:id="rId11"/>
    <p:sldId id="347" r:id="rId12"/>
    <p:sldId id="346" r:id="rId13"/>
    <p:sldId id="303" r:id="rId14"/>
    <p:sldId id="339" r:id="rId15"/>
    <p:sldId id="330" r:id="rId16"/>
    <p:sldId id="301" r:id="rId17"/>
    <p:sldId id="304" r:id="rId18"/>
    <p:sldId id="302" r:id="rId19"/>
    <p:sldId id="305" r:id="rId20"/>
    <p:sldId id="306" r:id="rId21"/>
    <p:sldId id="331" r:id="rId22"/>
    <p:sldId id="329" r:id="rId23"/>
    <p:sldId id="332" r:id="rId24"/>
    <p:sldId id="333" r:id="rId25"/>
    <p:sldId id="292" r:id="rId26"/>
    <p:sldId id="334" r:id="rId27"/>
    <p:sldId id="335" r:id="rId28"/>
    <p:sldId id="340" r:id="rId29"/>
    <p:sldId id="336" r:id="rId30"/>
    <p:sldId id="337" r:id="rId31"/>
    <p:sldId id="338" r:id="rId32"/>
    <p:sldId id="349" r:id="rId33"/>
    <p:sldId id="350" r:id="rId34"/>
    <p:sldId id="353" r:id="rId35"/>
    <p:sldId id="351" r:id="rId36"/>
    <p:sldId id="352" r:id="rId37"/>
    <p:sldId id="354" r:id="rId38"/>
    <p:sldId id="307" r:id="rId39"/>
    <p:sldId id="288" r:id="rId40"/>
    <p:sldId id="308" r:id="rId41"/>
    <p:sldId id="310" r:id="rId42"/>
    <p:sldId id="311" r:id="rId43"/>
    <p:sldId id="309" r:id="rId44"/>
    <p:sldId id="287" r:id="rId45"/>
    <p:sldId id="293" r:id="rId46"/>
    <p:sldId id="312" r:id="rId47"/>
    <p:sldId id="313" r:id="rId48"/>
    <p:sldId id="314" r:id="rId49"/>
    <p:sldId id="315" r:id="rId50"/>
    <p:sldId id="294" r:id="rId51"/>
    <p:sldId id="295" r:id="rId52"/>
    <p:sldId id="316" r:id="rId53"/>
    <p:sldId id="317" r:id="rId54"/>
    <p:sldId id="318" r:id="rId55"/>
    <p:sldId id="319" r:id="rId56"/>
    <p:sldId id="320" r:id="rId57"/>
    <p:sldId id="296" r:id="rId58"/>
    <p:sldId id="299" r:id="rId59"/>
    <p:sldId id="321" r:id="rId60"/>
    <p:sldId id="322" r:id="rId61"/>
    <p:sldId id="323" r:id="rId62"/>
    <p:sldId id="324" r:id="rId63"/>
    <p:sldId id="300" r:id="rId64"/>
    <p:sldId id="297" r:id="rId65"/>
    <p:sldId id="325" r:id="rId66"/>
    <p:sldId id="326" r:id="rId67"/>
    <p:sldId id="327" r:id="rId68"/>
    <p:sldId id="328" r:id="rId69"/>
    <p:sldId id="298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 userDrawn="1">
          <p15:clr>
            <a:srgbClr val="A4A3A4"/>
          </p15:clr>
        </p15:guide>
        <p15:guide id="2" pos="3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0" autoAdjust="0"/>
    <p:restoredTop sz="94672" autoAdjust="0"/>
  </p:normalViewPr>
  <p:slideViewPr>
    <p:cSldViewPr snapToGrid="0" snapToObjects="1" showGuides="1">
      <p:cViewPr varScale="1">
        <p:scale>
          <a:sx n="70" d="100"/>
          <a:sy n="70" d="100"/>
        </p:scale>
        <p:origin x="53" y="110"/>
      </p:cViewPr>
      <p:guideLst>
        <p:guide orient="horz" pos="2148"/>
        <p:guide pos="3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30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6132447"/>
            <a:ext cx="8534400" cy="30479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Редактируемый элемент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797888" y="6536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881068" y="569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pic>
        <p:nvPicPr>
          <p:cNvPr id="6" name="Picture 5" descr="ITMO_logo1_RU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18" y="1886465"/>
            <a:ext cx="6386165" cy="198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599" y="2346583"/>
            <a:ext cx="6691184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7545917" y="2346325"/>
            <a:ext cx="4036483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545917" y="4384675"/>
            <a:ext cx="4036483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236664"/>
            <a:ext cx="10972800" cy="827087"/>
          </a:xfrm>
        </p:spPr>
        <p:txBody>
          <a:bodyPr/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236510"/>
            <a:ext cx="109728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09601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68198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0557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609601" y="443211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4368198" y="443211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8130557" y="443211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3865563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4367758" y="3865563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8114274" y="3865563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609601" y="596368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4367758" y="596368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8114274" y="596368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236510"/>
            <a:ext cx="109728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09601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68198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0557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3865563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4367758" y="3865563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8114274" y="3865563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4426297"/>
            <a:ext cx="53848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4426297"/>
            <a:ext cx="53848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236510"/>
            <a:ext cx="109728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599" y="2346583"/>
            <a:ext cx="6691184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545918" y="2360173"/>
            <a:ext cx="4048753" cy="3892048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6132447"/>
            <a:ext cx="8534400" cy="30479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Город и год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797888" y="6536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881068" y="569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3901768"/>
            <a:ext cx="8534400" cy="94099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828800" y="4849607"/>
            <a:ext cx="85344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  <p:pic>
        <p:nvPicPr>
          <p:cNvPr id="2" name="Picture 1" descr="ITMO_logo1_RU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710" y="1277169"/>
            <a:ext cx="5452581" cy="169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9591" y="1329895"/>
            <a:ext cx="7953917" cy="1985292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0929" y="3429000"/>
            <a:ext cx="7954433" cy="220345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  <p:pic>
        <p:nvPicPr>
          <p:cNvPr id="5" name="Picture 4" descr="ITMO_logo2_RU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54"/>
            <a:ext cx="4801487" cy="78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0853" y="1236510"/>
            <a:ext cx="3617659" cy="2192491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Место для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680372"/>
            <a:ext cx="10972800" cy="82731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716939"/>
            <a:ext cx="10972800" cy="7921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/>
              <a:t>Контактные данные</a:t>
            </a:r>
            <a:endParaRPr lang="en-US" dirty="0"/>
          </a:p>
        </p:txBody>
      </p:sp>
      <p:pic>
        <p:nvPicPr>
          <p:cNvPr id="6" name="Picture 5" descr="ITMO_logo1_RU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08" y="763789"/>
            <a:ext cx="3961784" cy="123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47405E-B1DF-6908-6BFA-E1920F305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CCBE11-CC13-3602-9D83-E5B8DB9A9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447591-C06B-0516-EDEB-5CC66E86B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627D-59BA-400F-AFE2-AF888754F9D8}" type="datetimeFigureOut">
              <a:rPr lang="ru-RU" smtClean="0"/>
              <a:t>15.09.2023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52791E-E353-A260-806B-DE19E1975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17879F-D83D-B521-D397-C77E4A9EC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1283B-8C73-4CF8-84D9-2B1AD8C100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6296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236510"/>
            <a:ext cx="109728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09601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68198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0557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609601" y="443211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4368198" y="443211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8130557" y="443211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3865563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4367758" y="3865563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8114274" y="3865563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609601" y="596368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4367758" y="596368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8114274" y="596368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77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2328177"/>
            <a:ext cx="8365245" cy="37979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 dirty="0"/>
          </a:p>
        </p:txBody>
      </p:sp>
      <p:pic>
        <p:nvPicPr>
          <p:cNvPr id="3" name="Picture 2" descr="слоган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389" y="5076408"/>
            <a:ext cx="3217152" cy="1799997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1236510"/>
            <a:ext cx="109728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2346583"/>
            <a:ext cx="53848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2346583"/>
            <a:ext cx="53848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1236510"/>
            <a:ext cx="109728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236510"/>
            <a:ext cx="109728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59931"/>
            <a:ext cx="109728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439284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  <p:sldLayoutId id="2147483710" r:id="rId6"/>
    <p:sldLayoutId id="2147483711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9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12192000" cy="791396"/>
          </a:xfrm>
          <a:prstGeom prst="rect">
            <a:avLst/>
          </a:prstGeom>
          <a:solidFill>
            <a:srgbClr val="0230A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236510"/>
            <a:ext cx="109728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59931"/>
            <a:ext cx="109728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1153401" y="55121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  <p:pic>
        <p:nvPicPr>
          <p:cNvPr id="7" name="Picture 6" descr="ITMO_logo3_RU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0339" cy="7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11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23.png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30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0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1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5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11" Type="http://schemas.openxmlformats.org/officeDocument/2006/relationships/image" Target="../media/image280.png"/><Relationship Id="rId5" Type="http://schemas.openxmlformats.org/officeDocument/2006/relationships/image" Target="../media/image71.png"/><Relationship Id="rId10" Type="http://schemas.openxmlformats.org/officeDocument/2006/relationships/image" Target="../media/image270.png"/><Relationship Id="rId4" Type="http://schemas.openxmlformats.org/officeDocument/2006/relationships/image" Target="../media/image190.pn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2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67.wmf"/><Relationship Id="rId4" Type="http://schemas.openxmlformats.org/officeDocument/2006/relationships/oleObject" Target="../embeddings/oleObject2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67.wmf"/><Relationship Id="rId4" Type="http://schemas.openxmlformats.org/officeDocument/2006/relationships/oleObject" Target="../embeddings/oleObject2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4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70.wmf"/><Relationship Id="rId4" Type="http://schemas.openxmlformats.org/officeDocument/2006/relationships/oleObject" Target="../embeddings/oleObject4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70.wmf"/><Relationship Id="rId4" Type="http://schemas.openxmlformats.org/officeDocument/2006/relationships/oleObject" Target="../embeddings/oleObject4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wmf"/><Relationship Id="rId4" Type="http://schemas.openxmlformats.org/officeDocument/2006/relationships/oleObject" Target="../embeddings/oleObject6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74.wmf"/><Relationship Id="rId4" Type="http://schemas.openxmlformats.org/officeDocument/2006/relationships/oleObject" Target="../embeddings/oleObject6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74.wmf"/><Relationship Id="rId4" Type="http://schemas.openxmlformats.org/officeDocument/2006/relationships/oleObject" Target="../embeddings/oleObject6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74.wmf"/><Relationship Id="rId4" Type="http://schemas.openxmlformats.org/officeDocument/2006/relationships/oleObject" Target="../embeddings/oleObject6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8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7" Type="http://schemas.openxmlformats.org/officeDocument/2006/relationships/image" Target="../media/image77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78.wmf"/><Relationship Id="rId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6.wmf"/><Relationship Id="rId7" Type="http://schemas.openxmlformats.org/officeDocument/2006/relationships/oleObject" Target="../embeddings/oleObject8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78.wmf"/><Relationship Id="rId4" Type="http://schemas.openxmlformats.org/officeDocument/2006/relationships/oleObject" Target="../embeddings/oleObject9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6.wmf"/><Relationship Id="rId7" Type="http://schemas.openxmlformats.org/officeDocument/2006/relationships/oleObject" Target="../embeddings/oleObject8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78.wmf"/><Relationship Id="rId4" Type="http://schemas.openxmlformats.org/officeDocument/2006/relationships/oleObject" Target="../embeddings/oleObject9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11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81.wmf"/><Relationship Id="rId4" Type="http://schemas.openxmlformats.org/officeDocument/2006/relationships/oleObject" Target="../embeddings/oleObject11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5" Type="http://schemas.openxmlformats.org/officeDocument/2006/relationships/image" Target="../media/image81.wmf"/><Relationship Id="rId4" Type="http://schemas.openxmlformats.org/officeDocument/2006/relationships/oleObject" Target="../embeddings/oleObject11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20F922C7-96D6-A85C-91BE-6E612C18BBEC}"/>
              </a:ext>
            </a:extLst>
          </p:cNvPr>
          <p:cNvSpPr txBox="1">
            <a:spLocks/>
          </p:cNvSpPr>
          <p:nvPr/>
        </p:nvSpPr>
        <p:spPr>
          <a:xfrm>
            <a:off x="1840684" y="1227259"/>
            <a:ext cx="7953917" cy="19852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course of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“Nonlinear Control Systems”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D6F915-CF41-9473-BBAD-EC9274D2274F}"/>
              </a:ext>
            </a:extLst>
          </p:cNvPr>
          <p:cNvSpPr txBox="1">
            <a:spLocks/>
          </p:cNvSpPr>
          <p:nvPr/>
        </p:nvSpPr>
        <p:spPr>
          <a:xfrm>
            <a:off x="3109490" y="3912306"/>
            <a:ext cx="5965438" cy="9564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Igor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Furtat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501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2389225" y="307910"/>
            <a:ext cx="6314373" cy="802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4 (Lecture 1)</a:t>
            </a:r>
            <a:endParaRPr lang="en-US" sz="32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3E8578-EFBE-21C2-4EA2-4924F23A5C2C}"/>
                  </a:ext>
                </a:extLst>
              </p:cNvPr>
              <p:cNvSpPr txBox="1"/>
              <p:nvPr/>
            </p:nvSpPr>
            <p:spPr>
              <a:xfrm>
                <a:off x="3736799" y="1473134"/>
                <a:ext cx="3210815" cy="722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1/3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ad>
                            <m:ra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sub>
                        <m:sup>
                          <m:rad>
                            <m:ra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rad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3E8578-EFBE-21C2-4EA2-4924F23A5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799" y="1473134"/>
                <a:ext cx="3210815" cy="722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D21AB1-FDB3-0F9C-4034-D8F2621330CB}"/>
                  </a:ext>
                </a:extLst>
              </p:cNvPr>
              <p:cNvSpPr txBox="1"/>
              <p:nvPr/>
            </p:nvSpPr>
            <p:spPr>
              <a:xfrm>
                <a:off x="1415845" y="2557981"/>
                <a:ext cx="9655278" cy="424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+1)−2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D21AB1-FDB3-0F9C-4034-D8F262133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845" y="2557981"/>
                <a:ext cx="9655278" cy="42421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79F3E53-F82D-D4F2-0847-C40A7A26AFCF}"/>
                  </a:ext>
                </a:extLst>
              </p:cNvPr>
              <p:cNvSpPr txBox="1"/>
              <p:nvPr/>
            </p:nvSpPr>
            <p:spPr>
              <a:xfrm>
                <a:off x="2733368" y="3344990"/>
                <a:ext cx="6744929" cy="431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−(2−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=</a:t>
                </a:r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79F3E53-F82D-D4F2-0847-C40A7A26A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368" y="3344990"/>
                <a:ext cx="6744929" cy="431400"/>
              </a:xfrm>
              <a:prstGeom prst="rect">
                <a:avLst/>
              </a:prstGeom>
              <a:blipFill>
                <a:blip r:embed="rId4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B6A3DB-9D0B-E343-FF7D-5876F21A8B34}"/>
                  </a:ext>
                </a:extLst>
              </p:cNvPr>
              <p:cNvSpPr txBox="1"/>
              <p:nvPr/>
            </p:nvSpPr>
            <p:spPr>
              <a:xfrm>
                <a:off x="2733368" y="4214137"/>
                <a:ext cx="6744929" cy="418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−(2−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=</a:t>
                </a:r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B6A3DB-9D0B-E343-FF7D-5876F21A8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368" y="4214137"/>
                <a:ext cx="6744929" cy="418576"/>
              </a:xfrm>
              <a:prstGeom prst="rect">
                <a:avLst/>
              </a:prstGeom>
              <a:blipFill>
                <a:blip r:embed="rId5"/>
                <a:stretch>
                  <a:fillRect b="-188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9918C0-D1E7-2A43-0833-959DF967555C}"/>
                  </a:ext>
                </a:extLst>
              </p:cNvPr>
              <p:cNvSpPr txBox="1"/>
              <p:nvPr/>
            </p:nvSpPr>
            <p:spPr>
              <a:xfrm>
                <a:off x="589935" y="4861172"/>
                <a:ext cx="10962967" cy="530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2+√2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2+√2</m:t>
                              </m:r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√2</m:t>
                              </m:r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2−√2</m:t>
                              </m:r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9918C0-D1E7-2A43-0833-959DF9675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35" y="4861172"/>
                <a:ext cx="10962967" cy="5309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106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2389225" y="307910"/>
            <a:ext cx="6314373" cy="802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4 (Lecture 1)</a:t>
            </a:r>
            <a:endParaRPr lang="en-US" sz="32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3E8578-EFBE-21C2-4EA2-4924F23A5C2C}"/>
                  </a:ext>
                </a:extLst>
              </p:cNvPr>
              <p:cNvSpPr txBox="1"/>
              <p:nvPr/>
            </p:nvSpPr>
            <p:spPr>
              <a:xfrm>
                <a:off x="3736799" y="1473134"/>
                <a:ext cx="3210815" cy="722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1/3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ad>
                            <m:ra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sub>
                        <m:sup>
                          <m:rad>
                            <m:ra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rad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3E8578-EFBE-21C2-4EA2-4924F23A5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799" y="1473134"/>
                <a:ext cx="3210815" cy="722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D21AB1-FDB3-0F9C-4034-D8F2621330CB}"/>
                  </a:ext>
                </a:extLst>
              </p:cNvPr>
              <p:cNvSpPr txBox="1"/>
              <p:nvPr/>
            </p:nvSpPr>
            <p:spPr>
              <a:xfrm>
                <a:off x="1415845" y="2557981"/>
                <a:ext cx="9655278" cy="530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2+√2</m:t>
                              </m:r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2+√2</m:t>
                              </m:r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2−√2</m:t>
                              </m:r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2−√2</m:t>
                              </m:r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D21AB1-FDB3-0F9C-4034-D8F262133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845" y="2557981"/>
                <a:ext cx="9655278" cy="530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26F717-525F-565E-AFA2-F1C877CF4445}"/>
                  </a:ext>
                </a:extLst>
              </p:cNvPr>
              <p:cNvSpPr txBox="1"/>
              <p:nvPr/>
            </p:nvSpPr>
            <p:spPr>
              <a:xfrm>
                <a:off x="1563329" y="3300342"/>
                <a:ext cx="9655278" cy="401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=2+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−4=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−2&lt;0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26F717-525F-565E-AFA2-F1C877CF4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329" y="3300342"/>
                <a:ext cx="9655278" cy="4019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F95ED0-22A9-53CF-93CD-18DC59429EE7}"/>
                  </a:ext>
                </a:extLst>
              </p:cNvPr>
              <p:cNvSpPr txBox="1"/>
              <p:nvPr/>
            </p:nvSpPr>
            <p:spPr>
              <a:xfrm>
                <a:off x="481781" y="4036985"/>
                <a:ext cx="11080954" cy="1580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ad>
                            <m:ra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sub>
                        <m:sup>
                          <m:rad>
                            <m:ra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rad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=3</m:t>
                          </m:r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ad>
                                <m:ra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g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rad>
                            </m:sub>
                            <m:sup>
                              <m:rad>
                                <m:ra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g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rad>
                            </m:sup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𝐵𝑦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2+√2</m:t>
                                          </m:r>
                                        </m:e>
                                      </m:ra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2+√2</m:t>
                                          </m:r>
                                        </m:e>
                                      </m:ra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√2</m:t>
                                          </m:r>
                                        </m:e>
                                      </m:ra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√2</m:t>
                                          </m:r>
                                        </m:e>
                                      </m:ra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F95ED0-22A9-53CF-93CD-18DC59429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81" y="4036985"/>
                <a:ext cx="11080954" cy="15801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232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188" y="325954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99290-8929-9D40-2815-5AAB50A9C7B5}"/>
              </a:ext>
            </a:extLst>
          </p:cNvPr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system with control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/>
              <p:nvPr/>
            </p:nvSpPr>
            <p:spPr>
              <a:xfrm>
                <a:off x="4939925" y="2125691"/>
                <a:ext cx="44867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925" y="2125691"/>
                <a:ext cx="4486707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/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Online controlled in-situ disinfection of bank filtrate for drinking water  supply at the Ganga River in India - s::can">
            <a:extLst>
              <a:ext uri="{FF2B5EF4-FFF2-40B4-BE49-F238E27FC236}">
                <a16:creationId xmlns:a16="http://schemas.microsoft.com/office/drawing/2014/main" id="{639A90F7-1080-D88E-A6D5-3B7921436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541" y="2934916"/>
            <a:ext cx="7526595" cy="295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 Reverse Parking Scheme Royalty Free SVG, Cliparts, Vectors, And Stock  Illustration. Image 71192275.">
            <a:extLst>
              <a:ext uri="{FF2B5EF4-FFF2-40B4-BE49-F238E27FC236}">
                <a16:creationId xmlns:a16="http://schemas.microsoft.com/office/drawing/2014/main" id="{B1EE1680-3B12-937A-6EC3-A597BB79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" t="20800" r="76546" b="21733"/>
          <a:stretch/>
        </p:blipFill>
        <p:spPr bwMode="auto">
          <a:xfrm>
            <a:off x="1746504" y="3068826"/>
            <a:ext cx="1691640" cy="359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65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188" y="325954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99290-8929-9D40-2815-5AAB50A9C7B5}"/>
              </a:ext>
            </a:extLst>
          </p:cNvPr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system with control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/>
              <p:nvPr/>
            </p:nvSpPr>
            <p:spPr>
              <a:xfrm>
                <a:off x="4939925" y="2125691"/>
                <a:ext cx="44867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 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925" y="2125691"/>
                <a:ext cx="4486707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/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1848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188" y="325954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99290-8929-9D40-2815-5AAB50A9C7B5}"/>
              </a:ext>
            </a:extLst>
          </p:cNvPr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solution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/>
              <p:nvPr/>
            </p:nvSpPr>
            <p:spPr>
              <a:xfrm>
                <a:off x="4939925" y="2125691"/>
                <a:ext cx="44867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925" y="2125691"/>
                <a:ext cx="4486707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/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ru-RU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810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188" y="325954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99290-8929-9D40-2815-5AAB50A9C7B5}"/>
              </a:ext>
            </a:extLst>
          </p:cNvPr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solution of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/>
              <p:nvPr/>
            </p:nvSpPr>
            <p:spPr>
              <a:xfrm>
                <a:off x="4939926" y="2125691"/>
                <a:ext cx="28716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926" y="2125691"/>
                <a:ext cx="2871664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/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ru-RU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2C2155B-E5BA-3826-06D8-BE4B356BBEDD}"/>
              </a:ext>
            </a:extLst>
          </p:cNvPr>
          <p:cNvSpPr txBox="1"/>
          <p:nvPr/>
        </p:nvSpPr>
        <p:spPr>
          <a:xfrm>
            <a:off x="1830979" y="3507130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is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0BB67B-0E63-9B10-6387-D72CA922243E}"/>
                  </a:ext>
                </a:extLst>
              </p:cNvPr>
              <p:cNvSpPr txBox="1"/>
              <p:nvPr/>
            </p:nvSpPr>
            <p:spPr>
              <a:xfrm>
                <a:off x="3866606" y="3887756"/>
                <a:ext cx="3665212" cy="613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0BB67B-0E63-9B10-6387-D72CA9222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606" y="3887756"/>
                <a:ext cx="3665212" cy="613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70A376D-0220-3FC2-04E8-4A8A9099F85E}"/>
              </a:ext>
            </a:extLst>
          </p:cNvPr>
          <p:cNvSpPr txBox="1"/>
          <p:nvPr/>
        </p:nvSpPr>
        <p:spPr>
          <a:xfrm>
            <a:off x="1830979" y="4790240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transients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628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188" y="325954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99290-8929-9D40-2815-5AAB50A9C7B5}"/>
              </a:ext>
            </a:extLst>
          </p:cNvPr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solution of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/>
              <p:nvPr/>
            </p:nvSpPr>
            <p:spPr>
              <a:xfrm>
                <a:off x="4939926" y="2125691"/>
                <a:ext cx="28716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926" y="2125691"/>
                <a:ext cx="2871664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/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ru-RU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2C2155B-E5BA-3826-06D8-BE4B356BBEDD}"/>
              </a:ext>
            </a:extLst>
          </p:cNvPr>
          <p:cNvSpPr txBox="1"/>
          <p:nvPr/>
        </p:nvSpPr>
        <p:spPr>
          <a:xfrm>
            <a:off x="1830979" y="3507130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is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0BB67B-0E63-9B10-6387-D72CA922243E}"/>
                  </a:ext>
                </a:extLst>
              </p:cNvPr>
              <p:cNvSpPr txBox="1"/>
              <p:nvPr/>
            </p:nvSpPr>
            <p:spPr>
              <a:xfrm>
                <a:off x="3866606" y="3887756"/>
                <a:ext cx="3665212" cy="613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0BB67B-0E63-9B10-6387-D72CA9222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606" y="3887756"/>
                <a:ext cx="3665212" cy="613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70A376D-0220-3FC2-04E8-4A8A9099F85E}"/>
              </a:ext>
            </a:extLst>
          </p:cNvPr>
          <p:cNvSpPr txBox="1"/>
          <p:nvPr/>
        </p:nvSpPr>
        <p:spPr>
          <a:xfrm>
            <a:off x="1830979" y="4790240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transients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B9DF5CD-E978-4DB3-3753-E2364937C4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822" t="42372" r="28145" b="26433"/>
          <a:stretch/>
        </p:blipFill>
        <p:spPr>
          <a:xfrm>
            <a:off x="8534249" y="3396673"/>
            <a:ext cx="2359893" cy="2787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72ACA5-BE2F-28C1-58A8-41E332C0B809}"/>
                  </a:ext>
                </a:extLst>
              </p:cNvPr>
              <p:cNvSpPr txBox="1"/>
              <p:nvPr/>
            </p:nvSpPr>
            <p:spPr>
              <a:xfrm>
                <a:off x="7811590" y="3116571"/>
                <a:ext cx="973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72ACA5-BE2F-28C1-58A8-41E332C0B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590" y="3116571"/>
                <a:ext cx="9737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6DF9EF-1107-AD56-1D93-72D082BB04B1}"/>
                  </a:ext>
                </a:extLst>
              </p:cNvPr>
              <p:cNvSpPr txBox="1"/>
              <p:nvPr/>
            </p:nvSpPr>
            <p:spPr>
              <a:xfrm>
                <a:off x="10596818" y="4594403"/>
                <a:ext cx="973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6DF9EF-1107-AD56-1D93-72D082BB0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818" y="4594403"/>
                <a:ext cx="9737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817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188" y="325954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99290-8929-9D40-2815-5AAB50A9C7B5}"/>
              </a:ext>
            </a:extLst>
          </p:cNvPr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solution of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/>
              <p:nvPr/>
            </p:nvSpPr>
            <p:spPr>
              <a:xfrm>
                <a:off x="4680155" y="2125691"/>
                <a:ext cx="4168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sign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55" y="2125691"/>
                <a:ext cx="4168877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/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ru-RU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1068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188" y="325954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99290-8929-9D40-2815-5AAB50A9C7B5}"/>
              </a:ext>
            </a:extLst>
          </p:cNvPr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solution of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/>
              <p:nvPr/>
            </p:nvSpPr>
            <p:spPr>
              <a:xfrm>
                <a:off x="4939926" y="2125691"/>
                <a:ext cx="28716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sign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926" y="2125691"/>
                <a:ext cx="2871664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/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ru-RU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2C2155B-E5BA-3826-06D8-BE4B356BBEDD}"/>
              </a:ext>
            </a:extLst>
          </p:cNvPr>
          <p:cNvSpPr txBox="1"/>
          <p:nvPr/>
        </p:nvSpPr>
        <p:spPr>
          <a:xfrm>
            <a:off x="1830979" y="3507130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is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0BB67B-0E63-9B10-6387-D72CA922243E}"/>
                  </a:ext>
                </a:extLst>
              </p:cNvPr>
              <p:cNvSpPr txBox="1"/>
              <p:nvPr/>
            </p:nvSpPr>
            <p:spPr>
              <a:xfrm>
                <a:off x="3866606" y="3887756"/>
                <a:ext cx="36652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sign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0BB67B-0E63-9B10-6387-D72CA9222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606" y="3887756"/>
                <a:ext cx="366521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70A376D-0220-3FC2-04E8-4A8A9099F85E}"/>
              </a:ext>
            </a:extLst>
          </p:cNvPr>
          <p:cNvSpPr txBox="1"/>
          <p:nvPr/>
        </p:nvSpPr>
        <p:spPr>
          <a:xfrm>
            <a:off x="1830979" y="4790240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transients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538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6578CB-2D0B-459D-11F8-FDC90FB2D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42" t="29878" r="20081" b="17780"/>
          <a:stretch/>
        </p:blipFill>
        <p:spPr>
          <a:xfrm>
            <a:off x="8504903" y="2565584"/>
            <a:ext cx="2703872" cy="3390207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188" y="325954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99290-8929-9D40-2815-5AAB50A9C7B5}"/>
              </a:ext>
            </a:extLst>
          </p:cNvPr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solution of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/>
              <p:nvPr/>
            </p:nvSpPr>
            <p:spPr>
              <a:xfrm>
                <a:off x="4939926" y="2125691"/>
                <a:ext cx="28716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sign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926" y="2125691"/>
                <a:ext cx="2871664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/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ru-RU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2C2155B-E5BA-3826-06D8-BE4B356BBEDD}"/>
              </a:ext>
            </a:extLst>
          </p:cNvPr>
          <p:cNvSpPr txBox="1"/>
          <p:nvPr/>
        </p:nvSpPr>
        <p:spPr>
          <a:xfrm>
            <a:off x="1830979" y="3507130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is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0BB67B-0E63-9B10-6387-D72CA922243E}"/>
                  </a:ext>
                </a:extLst>
              </p:cNvPr>
              <p:cNvSpPr txBox="1"/>
              <p:nvPr/>
            </p:nvSpPr>
            <p:spPr>
              <a:xfrm>
                <a:off x="3866606" y="3887756"/>
                <a:ext cx="36652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sign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0BB67B-0E63-9B10-6387-D72CA9222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606" y="3887756"/>
                <a:ext cx="3665212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70A376D-0220-3FC2-04E8-4A8A9099F85E}"/>
              </a:ext>
            </a:extLst>
          </p:cNvPr>
          <p:cNvSpPr txBox="1"/>
          <p:nvPr/>
        </p:nvSpPr>
        <p:spPr>
          <a:xfrm>
            <a:off x="1830979" y="4790240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transients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72ACA5-BE2F-28C1-58A8-41E332C0B809}"/>
                  </a:ext>
                </a:extLst>
              </p:cNvPr>
              <p:cNvSpPr txBox="1"/>
              <p:nvPr/>
            </p:nvSpPr>
            <p:spPr>
              <a:xfrm>
                <a:off x="8018038" y="2223765"/>
                <a:ext cx="973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72ACA5-BE2F-28C1-58A8-41E332C0B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038" y="2223765"/>
                <a:ext cx="9737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6DF9EF-1107-AD56-1D93-72D082BB04B1}"/>
                  </a:ext>
                </a:extLst>
              </p:cNvPr>
              <p:cNvSpPr txBox="1"/>
              <p:nvPr/>
            </p:nvSpPr>
            <p:spPr>
              <a:xfrm>
                <a:off x="10778419" y="4257088"/>
                <a:ext cx="973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6DF9EF-1107-AD56-1D93-72D082BB0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8419" y="4257088"/>
                <a:ext cx="9737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A8549A-8137-CE36-AF75-8A4C3CC0F911}"/>
                  </a:ext>
                </a:extLst>
              </p:cNvPr>
              <p:cNvSpPr txBox="1"/>
              <p:nvPr/>
            </p:nvSpPr>
            <p:spPr>
              <a:xfrm>
                <a:off x="3866606" y="5373015"/>
                <a:ext cx="3665212" cy="976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A8549A-8137-CE36-AF75-8A4C3CC0F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606" y="5373015"/>
                <a:ext cx="3665212" cy="9766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70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2547845" y="1017036"/>
            <a:ext cx="6314373" cy="20340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reference</a:t>
            </a:r>
            <a:r>
              <a:rPr lang="ru-RU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/>
            <a:endParaRPr lang="en-US" sz="3200" b="1" i="0" dirty="0">
              <a:solidFill>
                <a:srgbClr val="0F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200" i="0" dirty="0">
                <a:solidFill>
                  <a:srgbClr val="0F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H.K. Khalil. Nonlinear Systems</a:t>
            </a:r>
          </a:p>
        </p:txBody>
      </p:sp>
    </p:spTree>
    <p:extLst>
      <p:ext uri="{BB962C8B-B14F-4D97-AF65-F5344CB8AC3E}">
        <p14:creationId xmlns:p14="http://schemas.microsoft.com/office/powerpoint/2010/main" val="4065977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188" y="325954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99290-8929-9D40-2815-5AAB50A9C7B5}"/>
              </a:ext>
            </a:extLst>
          </p:cNvPr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solution of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/>
              <p:nvPr/>
            </p:nvSpPr>
            <p:spPr>
              <a:xfrm>
                <a:off x="3549445" y="2125691"/>
                <a:ext cx="4262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sign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445" y="2125691"/>
                <a:ext cx="4262145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/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ru-RU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172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188" y="325954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99290-8929-9D40-2815-5AAB50A9C7B5}"/>
              </a:ext>
            </a:extLst>
          </p:cNvPr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solution of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/>
              <p:nvPr/>
            </p:nvSpPr>
            <p:spPr>
              <a:xfrm>
                <a:off x="4488873" y="2125691"/>
                <a:ext cx="3322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sign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873" y="2125691"/>
                <a:ext cx="3322717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/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ru-RU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2C2155B-E5BA-3826-06D8-BE4B356BBEDD}"/>
              </a:ext>
            </a:extLst>
          </p:cNvPr>
          <p:cNvSpPr txBox="1"/>
          <p:nvPr/>
        </p:nvSpPr>
        <p:spPr>
          <a:xfrm>
            <a:off x="1830979" y="3507130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is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0BB67B-0E63-9B10-6387-D72CA922243E}"/>
                  </a:ext>
                </a:extLst>
              </p:cNvPr>
              <p:cNvSpPr txBox="1"/>
              <p:nvPr/>
            </p:nvSpPr>
            <p:spPr>
              <a:xfrm>
                <a:off x="3866606" y="3887756"/>
                <a:ext cx="36652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sign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0BB67B-0E63-9B10-6387-D72CA9222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606" y="3887756"/>
                <a:ext cx="3665212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70A376D-0220-3FC2-04E8-4A8A9099F85E}"/>
              </a:ext>
            </a:extLst>
          </p:cNvPr>
          <p:cNvSpPr txBox="1"/>
          <p:nvPr/>
        </p:nvSpPr>
        <p:spPr>
          <a:xfrm>
            <a:off x="1830979" y="4790240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transients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671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188" y="325954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99290-8929-9D40-2815-5AAB50A9C7B5}"/>
              </a:ext>
            </a:extLst>
          </p:cNvPr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solution of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/>
              <p:nvPr/>
            </p:nvSpPr>
            <p:spPr>
              <a:xfrm>
                <a:off x="4488873" y="2125691"/>
                <a:ext cx="3322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sign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873" y="2125691"/>
                <a:ext cx="3322717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/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ru-RU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2C2155B-E5BA-3826-06D8-BE4B356BBEDD}"/>
              </a:ext>
            </a:extLst>
          </p:cNvPr>
          <p:cNvSpPr txBox="1"/>
          <p:nvPr/>
        </p:nvSpPr>
        <p:spPr>
          <a:xfrm>
            <a:off x="1830979" y="3507130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is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0BB67B-0E63-9B10-6387-D72CA922243E}"/>
                  </a:ext>
                </a:extLst>
              </p:cNvPr>
              <p:cNvSpPr txBox="1"/>
              <p:nvPr/>
            </p:nvSpPr>
            <p:spPr>
              <a:xfrm>
                <a:off x="3866606" y="3887756"/>
                <a:ext cx="36652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sign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0BB67B-0E63-9B10-6387-D72CA9222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606" y="3887756"/>
                <a:ext cx="3665212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70A376D-0220-3FC2-04E8-4A8A9099F85E}"/>
              </a:ext>
            </a:extLst>
          </p:cNvPr>
          <p:cNvSpPr txBox="1"/>
          <p:nvPr/>
        </p:nvSpPr>
        <p:spPr>
          <a:xfrm>
            <a:off x="1830979" y="4790240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transients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72ACA5-BE2F-28C1-58A8-41E332C0B809}"/>
                  </a:ext>
                </a:extLst>
              </p:cNvPr>
              <p:cNvSpPr txBox="1"/>
              <p:nvPr/>
            </p:nvSpPr>
            <p:spPr>
              <a:xfrm>
                <a:off x="6837860" y="2517172"/>
                <a:ext cx="973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72ACA5-BE2F-28C1-58A8-41E332C0B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860" y="2517172"/>
                <a:ext cx="9737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6DF9EF-1107-AD56-1D93-72D082BB04B1}"/>
                  </a:ext>
                </a:extLst>
              </p:cNvPr>
              <p:cNvSpPr txBox="1"/>
              <p:nvPr/>
            </p:nvSpPr>
            <p:spPr>
              <a:xfrm>
                <a:off x="10463786" y="6035267"/>
                <a:ext cx="973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6DF9EF-1107-AD56-1D93-72D082BB0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3786" y="6035267"/>
                <a:ext cx="9737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8E1FA6A-8505-4F56-7930-D71CF76C0D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071" t="28460" r="25001" b="41900"/>
          <a:stretch/>
        </p:blipFill>
        <p:spPr>
          <a:xfrm>
            <a:off x="7062249" y="2831689"/>
            <a:ext cx="4240779" cy="323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20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8E1FA6A-8505-4F56-7930-D71CF76C0D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71" t="28460" r="25001" b="41900"/>
          <a:stretch/>
        </p:blipFill>
        <p:spPr>
          <a:xfrm>
            <a:off x="8367250" y="4008296"/>
            <a:ext cx="3070266" cy="2341960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188" y="325954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99290-8929-9D40-2815-5AAB50A9C7B5}"/>
              </a:ext>
            </a:extLst>
          </p:cNvPr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solution of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/>
              <p:nvPr/>
            </p:nvSpPr>
            <p:spPr>
              <a:xfrm>
                <a:off x="4488873" y="2125691"/>
                <a:ext cx="3322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sign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826D3-90E9-4557-D474-CA3A0A9E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873" y="2125691"/>
                <a:ext cx="3322717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/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ru-RU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4A5680-B9D2-9800-F484-7B4607E27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964" y="2565584"/>
                <a:ext cx="8530045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2C2155B-E5BA-3826-06D8-BE4B356BBEDD}"/>
              </a:ext>
            </a:extLst>
          </p:cNvPr>
          <p:cNvSpPr txBox="1"/>
          <p:nvPr/>
        </p:nvSpPr>
        <p:spPr>
          <a:xfrm>
            <a:off x="1830979" y="3507130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is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0BB67B-0E63-9B10-6387-D72CA922243E}"/>
                  </a:ext>
                </a:extLst>
              </p:cNvPr>
              <p:cNvSpPr txBox="1"/>
              <p:nvPr/>
            </p:nvSpPr>
            <p:spPr>
              <a:xfrm>
                <a:off x="3866606" y="3887756"/>
                <a:ext cx="36652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sign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0BB67B-0E63-9B10-6387-D72CA9222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606" y="3887756"/>
                <a:ext cx="366521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70A376D-0220-3FC2-04E8-4A8A9099F85E}"/>
              </a:ext>
            </a:extLst>
          </p:cNvPr>
          <p:cNvSpPr txBox="1"/>
          <p:nvPr/>
        </p:nvSpPr>
        <p:spPr>
          <a:xfrm>
            <a:off x="1830979" y="4790240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transients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72ACA5-BE2F-28C1-58A8-41E332C0B809}"/>
                  </a:ext>
                </a:extLst>
              </p:cNvPr>
              <p:cNvSpPr txBox="1"/>
              <p:nvPr/>
            </p:nvSpPr>
            <p:spPr>
              <a:xfrm>
                <a:off x="7467095" y="3855616"/>
                <a:ext cx="973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72ACA5-BE2F-28C1-58A8-41E332C0B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95" y="3855616"/>
                <a:ext cx="9737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6DF9EF-1107-AD56-1D93-72D082BB04B1}"/>
                  </a:ext>
                </a:extLst>
              </p:cNvPr>
              <p:cNvSpPr txBox="1"/>
              <p:nvPr/>
            </p:nvSpPr>
            <p:spPr>
              <a:xfrm>
                <a:off x="10690399" y="6297424"/>
                <a:ext cx="973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6DF9EF-1107-AD56-1D93-72D082BB0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0399" y="6297424"/>
                <a:ext cx="9737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B43BEC-6755-4B7A-E683-5DEAC3ED1DA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832"/>
          <a:stretch/>
        </p:blipFill>
        <p:spPr>
          <a:xfrm>
            <a:off x="8367250" y="1086168"/>
            <a:ext cx="3208389" cy="2465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75FDD8-3A49-9CB1-4B2C-F4054601BC40}"/>
                  </a:ext>
                </a:extLst>
              </p:cNvPr>
              <p:cNvSpPr txBox="1"/>
              <p:nvPr/>
            </p:nvSpPr>
            <p:spPr>
              <a:xfrm>
                <a:off x="10690399" y="3507130"/>
                <a:ext cx="973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75FDD8-3A49-9CB1-4B2C-F4054601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0399" y="3507130"/>
                <a:ext cx="97373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DC5679-95C1-8965-CB1C-DC24F56F6140}"/>
                  </a:ext>
                </a:extLst>
              </p:cNvPr>
              <p:cNvSpPr txBox="1"/>
              <p:nvPr/>
            </p:nvSpPr>
            <p:spPr>
              <a:xfrm>
                <a:off x="7602555" y="783933"/>
                <a:ext cx="973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DC5679-95C1-8965-CB1C-DC24F56F6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555" y="783933"/>
                <a:ext cx="97373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201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2644864" y="251324"/>
            <a:ext cx="6314373" cy="802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4 (from lecture)</a:t>
            </a:r>
            <a:endParaRPr lang="en-US" sz="32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AB261-D6C4-5440-DC2E-862803AD658A}"/>
              </a:ext>
            </a:extLst>
          </p:cNvPr>
          <p:cNvSpPr txBox="1">
            <a:spLocks/>
          </p:cNvSpPr>
          <p:nvPr/>
        </p:nvSpPr>
        <p:spPr>
          <a:xfrm>
            <a:off x="740817" y="1374710"/>
            <a:ext cx="6314373" cy="407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scalar nonlinear system</a:t>
            </a:r>
            <a:endParaRPr lang="en-US" sz="24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/>
              <p:nvPr/>
            </p:nvSpPr>
            <p:spPr>
              <a:xfrm>
                <a:off x="3233782" y="2052531"/>
                <a:ext cx="3758786" cy="287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782" y="2052531"/>
                <a:ext cx="3758786" cy="287323"/>
              </a:xfrm>
              <a:prstGeom prst="rect">
                <a:avLst/>
              </a:prstGeom>
              <a:blipFill>
                <a:blip r:embed="rId2"/>
                <a:stretch>
                  <a:fillRect l="-486" t="-8511" r="-162" b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5F41F02-A898-5CE1-583B-70581F8688B3}"/>
              </a:ext>
            </a:extLst>
          </p:cNvPr>
          <p:cNvSpPr txBox="1"/>
          <p:nvPr/>
        </p:nvSpPr>
        <p:spPr>
          <a:xfrm>
            <a:off x="1081946" y="4652842"/>
            <a:ext cx="40312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roperties: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unique solution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 at finite time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236986-D6ED-7482-FB65-3BC4B00AB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43" t="53946" r="19566" b="16938"/>
          <a:stretch/>
        </p:blipFill>
        <p:spPr>
          <a:xfrm>
            <a:off x="8265814" y="4078308"/>
            <a:ext cx="3218892" cy="23765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2CDC18-0B4D-71F1-3FF5-BDF789068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91" t="22381" r="30893" b="47959"/>
          <a:stretch/>
        </p:blipFill>
        <p:spPr>
          <a:xfrm>
            <a:off x="8307359" y="1201368"/>
            <a:ext cx="3166857" cy="2376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87ACDB-CFD1-3C90-D129-ADADE7297BBF}"/>
                  </a:ext>
                </a:extLst>
              </p:cNvPr>
              <p:cNvSpPr txBox="1"/>
              <p:nvPr/>
            </p:nvSpPr>
            <p:spPr>
              <a:xfrm>
                <a:off x="7331635" y="4273051"/>
                <a:ext cx="973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87ACDB-CFD1-3C90-D129-ADADE7297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635" y="4273051"/>
                <a:ext cx="9737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8080C0-5257-7DDA-D350-4D2054A143BC}"/>
                  </a:ext>
                </a:extLst>
              </p:cNvPr>
              <p:cNvSpPr txBox="1"/>
              <p:nvPr/>
            </p:nvSpPr>
            <p:spPr>
              <a:xfrm>
                <a:off x="7467095" y="1201368"/>
                <a:ext cx="973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8080C0-5257-7DDA-D350-4D2054A14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95" y="1201368"/>
                <a:ext cx="9737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6705CC-EAC7-9A8A-112E-79367B7B1E66}"/>
                  </a:ext>
                </a:extLst>
              </p:cNvPr>
              <p:cNvSpPr txBox="1"/>
              <p:nvPr/>
            </p:nvSpPr>
            <p:spPr>
              <a:xfrm>
                <a:off x="10690399" y="3507130"/>
                <a:ext cx="973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6705CC-EAC7-9A8A-112E-79367B7B1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0399" y="3507130"/>
                <a:ext cx="9737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74076C-BD78-5488-5757-DD9453D8EE60}"/>
                  </a:ext>
                </a:extLst>
              </p:cNvPr>
              <p:cNvSpPr txBox="1"/>
              <p:nvPr/>
            </p:nvSpPr>
            <p:spPr>
              <a:xfrm>
                <a:off x="10690399" y="6287371"/>
                <a:ext cx="973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74076C-BD78-5488-5757-DD9453D8E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0399" y="6287371"/>
                <a:ext cx="9737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08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2841509" y="307910"/>
            <a:ext cx="6314373" cy="802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5 (from lecture)</a:t>
            </a:r>
            <a:endParaRPr lang="en-US" sz="32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AB261-D6C4-5440-DC2E-862803AD658A}"/>
              </a:ext>
            </a:extLst>
          </p:cNvPr>
          <p:cNvSpPr txBox="1">
            <a:spLocks/>
          </p:cNvSpPr>
          <p:nvPr/>
        </p:nvSpPr>
        <p:spPr>
          <a:xfrm>
            <a:off x="740817" y="1374710"/>
            <a:ext cx="6314373" cy="407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scalar nonlinear system</a:t>
            </a:r>
            <a:endParaRPr lang="en-US" sz="24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/>
              <p:nvPr/>
            </p:nvSpPr>
            <p:spPr>
              <a:xfrm>
                <a:off x="2663552" y="2205158"/>
                <a:ext cx="4277902" cy="287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552" y="2205158"/>
                <a:ext cx="4277902" cy="287323"/>
              </a:xfrm>
              <a:prstGeom prst="rect">
                <a:avLst/>
              </a:prstGeom>
              <a:blipFill>
                <a:blip r:embed="rId2"/>
                <a:stretch>
                  <a:fillRect l="-285" t="-8511" b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5F41F02-A898-5CE1-583B-70581F8688B3}"/>
              </a:ext>
            </a:extLst>
          </p:cNvPr>
          <p:cNvSpPr txBox="1"/>
          <p:nvPr/>
        </p:nvSpPr>
        <p:spPr>
          <a:xfrm>
            <a:off x="1081946" y="4652842"/>
            <a:ext cx="40312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roperties: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unique solution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 at finite time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CF417D-6905-076F-5D94-2C0D3EBD6B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0" t="57921"/>
          <a:stretch/>
        </p:blipFill>
        <p:spPr>
          <a:xfrm>
            <a:off x="7737987" y="4149212"/>
            <a:ext cx="3091014" cy="240087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2DC6CA7-9EFC-979D-106E-B684DBA5C6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6"/>
          <a:stretch/>
        </p:blipFill>
        <p:spPr>
          <a:xfrm>
            <a:off x="7737987" y="1578968"/>
            <a:ext cx="3005577" cy="2228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A15819-C78A-6D33-ABE0-D86783087297}"/>
                  </a:ext>
                </a:extLst>
              </p:cNvPr>
              <p:cNvSpPr txBox="1"/>
              <p:nvPr/>
            </p:nvSpPr>
            <p:spPr>
              <a:xfrm>
                <a:off x="6844770" y="4339255"/>
                <a:ext cx="973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A15819-C78A-6D33-ABE0-D86783087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770" y="4339255"/>
                <a:ext cx="9737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4E66A0-B967-E08F-4DB3-128C46ADBDED}"/>
                  </a:ext>
                </a:extLst>
              </p:cNvPr>
              <p:cNvSpPr txBox="1"/>
              <p:nvPr/>
            </p:nvSpPr>
            <p:spPr>
              <a:xfrm>
                <a:off x="6980230" y="1267572"/>
                <a:ext cx="973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4E66A0-B967-E08F-4DB3-128C46ADB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230" y="1267572"/>
                <a:ext cx="9737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765461-AED6-3F36-0B25-D3A7981EF9B8}"/>
                  </a:ext>
                </a:extLst>
              </p:cNvPr>
              <p:cNvSpPr txBox="1"/>
              <p:nvPr/>
            </p:nvSpPr>
            <p:spPr>
              <a:xfrm>
                <a:off x="9956447" y="3691796"/>
                <a:ext cx="973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765461-AED6-3F36-0B25-D3A7981EF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447" y="3691796"/>
                <a:ext cx="9737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449E33-DAD2-39E3-BE56-04890C6EC857}"/>
                  </a:ext>
                </a:extLst>
              </p:cNvPr>
              <p:cNvSpPr txBox="1"/>
              <p:nvPr/>
            </p:nvSpPr>
            <p:spPr>
              <a:xfrm>
                <a:off x="9956447" y="6472037"/>
                <a:ext cx="973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00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449E33-DAD2-39E3-BE56-04890C6EC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447" y="6472037"/>
                <a:ext cx="9737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343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2841509" y="307910"/>
            <a:ext cx="6314373" cy="802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6</a:t>
            </a:r>
            <a:endParaRPr lang="en-US" sz="32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AB261-D6C4-5440-DC2E-862803AD658A}"/>
              </a:ext>
            </a:extLst>
          </p:cNvPr>
          <p:cNvSpPr txBox="1">
            <a:spLocks/>
          </p:cNvSpPr>
          <p:nvPr/>
        </p:nvSpPr>
        <p:spPr>
          <a:xfrm>
            <a:off x="740817" y="1374710"/>
            <a:ext cx="6314373" cy="407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system</a:t>
            </a:r>
            <a:endParaRPr lang="en-US" sz="24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/>
              <p:nvPr/>
            </p:nvSpPr>
            <p:spPr>
              <a:xfrm>
                <a:off x="2585143" y="2111898"/>
                <a:ext cx="13208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143" y="2111898"/>
                <a:ext cx="1320874" cy="276999"/>
              </a:xfrm>
              <a:prstGeom prst="rect">
                <a:avLst/>
              </a:prstGeom>
              <a:blipFill>
                <a:blip r:embed="rId2"/>
                <a:stretch>
                  <a:fillRect l="-2304" t="-2174" r="-5991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F32A119-A9DD-A017-BDC9-51AF30A12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12719" r="46840" b="10000"/>
          <a:stretch/>
        </p:blipFill>
        <p:spPr bwMode="auto">
          <a:xfrm>
            <a:off x="9759227" y="1134424"/>
            <a:ext cx="2066544" cy="22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s to Earth communications through orbiters:  Delay‐Tolerant/Disruption‐Tolerant Networking performance analysis - Caini  - 2014 - International Journal of Satellite Communications and Networking -  Wiley Online Library">
            <a:extLst>
              <a:ext uri="{FF2B5EF4-FFF2-40B4-BE49-F238E27FC236}">
                <a16:creationId xmlns:a16="http://schemas.microsoft.com/office/drawing/2014/main" id="{DAA19B74-953E-0ABB-46DC-A1529319F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097" y="1421207"/>
            <a:ext cx="3465888" cy="217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ows the diagram of networked control system architecture we use in... |  Download Scientific Diagram">
            <a:extLst>
              <a:ext uri="{FF2B5EF4-FFF2-40B4-BE49-F238E27FC236}">
                <a16:creationId xmlns:a16="http://schemas.microsoft.com/office/drawing/2014/main" id="{D74DF2CC-BFCD-F9E1-785F-E6322E6AA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218412"/>
            <a:ext cx="2913449" cy="20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69DD4D-3023-F9A4-D4A0-623EC23172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82" t="36133" r="24118" b="37439"/>
          <a:stretch/>
        </p:blipFill>
        <p:spPr>
          <a:xfrm>
            <a:off x="994238" y="2848356"/>
            <a:ext cx="2352617" cy="304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56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2841509" y="307910"/>
            <a:ext cx="6314373" cy="802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6</a:t>
            </a:r>
            <a:endParaRPr lang="en-US" sz="32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AB261-D6C4-5440-DC2E-862803AD658A}"/>
              </a:ext>
            </a:extLst>
          </p:cNvPr>
          <p:cNvSpPr txBox="1">
            <a:spLocks/>
          </p:cNvSpPr>
          <p:nvPr/>
        </p:nvSpPr>
        <p:spPr>
          <a:xfrm>
            <a:off x="740817" y="1374710"/>
            <a:ext cx="6314373" cy="407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system</a:t>
            </a:r>
            <a:endParaRPr lang="en-US" sz="24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/>
              <p:nvPr/>
            </p:nvSpPr>
            <p:spPr>
              <a:xfrm>
                <a:off x="2585143" y="2111898"/>
                <a:ext cx="2625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143" y="2111898"/>
                <a:ext cx="2625719" cy="276999"/>
              </a:xfrm>
              <a:prstGeom prst="rect">
                <a:avLst/>
              </a:prstGeom>
              <a:blipFill>
                <a:blip r:embed="rId2"/>
                <a:stretch>
                  <a:fillRect l="-928" t="-2174" r="-2784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B06B566-703F-ABF3-35B5-89D57674CD6D}"/>
              </a:ext>
            </a:extLst>
          </p:cNvPr>
          <p:cNvSpPr txBox="1"/>
          <p:nvPr/>
        </p:nvSpPr>
        <p:spPr>
          <a:xfrm>
            <a:off x="740817" y="2753438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set initial conditions?</a:t>
            </a:r>
            <a:endParaRPr lang="ru-RU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008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2841509" y="307910"/>
            <a:ext cx="6314373" cy="802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6</a:t>
            </a:r>
            <a:endParaRPr lang="en-US" sz="32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AB261-D6C4-5440-DC2E-862803AD658A}"/>
              </a:ext>
            </a:extLst>
          </p:cNvPr>
          <p:cNvSpPr txBox="1">
            <a:spLocks/>
          </p:cNvSpPr>
          <p:nvPr/>
        </p:nvSpPr>
        <p:spPr>
          <a:xfrm>
            <a:off x="740817" y="1374710"/>
            <a:ext cx="6314373" cy="407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system</a:t>
            </a:r>
            <a:endParaRPr lang="en-US" sz="24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/>
              <p:nvPr/>
            </p:nvSpPr>
            <p:spPr>
              <a:xfrm>
                <a:off x="2585143" y="2111898"/>
                <a:ext cx="5536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delay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143" y="2111898"/>
                <a:ext cx="5536965" cy="276999"/>
              </a:xfrm>
              <a:prstGeom prst="rect">
                <a:avLst/>
              </a:prstGeom>
              <a:blipFill>
                <a:blip r:embed="rId2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B06B566-703F-ABF3-35B5-89D57674CD6D}"/>
              </a:ext>
            </a:extLst>
          </p:cNvPr>
          <p:cNvSpPr txBox="1"/>
          <p:nvPr/>
        </p:nvSpPr>
        <p:spPr>
          <a:xfrm>
            <a:off x="740817" y="2753438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condition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B248D9-7F18-E618-E341-A83E3F9BB479}"/>
                  </a:ext>
                </a:extLst>
              </p:cNvPr>
              <p:cNvSpPr txBox="1"/>
              <p:nvPr/>
            </p:nvSpPr>
            <p:spPr>
              <a:xfrm>
                <a:off x="2633302" y="3504398"/>
                <a:ext cx="2931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B248D9-7F18-E618-E341-A83E3F9BB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302" y="3504398"/>
                <a:ext cx="2931636" cy="276999"/>
              </a:xfrm>
              <a:prstGeom prst="rect">
                <a:avLst/>
              </a:prstGeom>
              <a:blipFill>
                <a:blip r:embed="rId3"/>
                <a:stretch>
                  <a:fillRect l="-624" t="-4444" r="-2287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8582AE1-67CC-0F9B-AFEB-4635B5AA7C15}"/>
              </a:ext>
            </a:extLst>
          </p:cNvPr>
          <p:cNvSpPr txBox="1">
            <a:spLocks/>
          </p:cNvSpPr>
          <p:nvPr/>
        </p:nvSpPr>
        <p:spPr>
          <a:xfrm>
            <a:off x="740817" y="4265385"/>
            <a:ext cx="3008223" cy="407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 the solutions 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3BE3B0-C5AF-B362-CD04-A38FE032F87C}"/>
                  </a:ext>
                </a:extLst>
              </p:cNvPr>
              <p:cNvSpPr txBox="1"/>
              <p:nvPr/>
            </p:nvSpPr>
            <p:spPr>
              <a:xfrm>
                <a:off x="2796455" y="4879811"/>
                <a:ext cx="14847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3BE3B0-C5AF-B362-CD04-A38FE032F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455" y="4879811"/>
                <a:ext cx="1484765" cy="276999"/>
              </a:xfrm>
              <a:prstGeom prst="rect">
                <a:avLst/>
              </a:prstGeom>
              <a:blipFill>
                <a:blip r:embed="rId4"/>
                <a:stretch>
                  <a:fillRect l="-2058" t="-2174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90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2841509" y="307910"/>
            <a:ext cx="6314373" cy="802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6</a:t>
            </a:r>
            <a:endParaRPr lang="en-US" sz="32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AB261-D6C4-5440-DC2E-862803AD658A}"/>
              </a:ext>
            </a:extLst>
          </p:cNvPr>
          <p:cNvSpPr txBox="1">
            <a:spLocks/>
          </p:cNvSpPr>
          <p:nvPr/>
        </p:nvSpPr>
        <p:spPr>
          <a:xfrm>
            <a:off x="740817" y="1374710"/>
            <a:ext cx="6314373" cy="407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system</a:t>
            </a:r>
            <a:endParaRPr lang="en-US" sz="24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/>
              <p:nvPr/>
            </p:nvSpPr>
            <p:spPr>
              <a:xfrm>
                <a:off x="2585143" y="2111898"/>
                <a:ext cx="5536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delay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143" y="2111898"/>
                <a:ext cx="5536965" cy="276999"/>
              </a:xfrm>
              <a:prstGeom prst="rect">
                <a:avLst/>
              </a:prstGeom>
              <a:blipFill>
                <a:blip r:embed="rId2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B06B566-703F-ABF3-35B5-89D57674CD6D}"/>
              </a:ext>
            </a:extLst>
          </p:cNvPr>
          <p:cNvSpPr txBox="1"/>
          <p:nvPr/>
        </p:nvSpPr>
        <p:spPr>
          <a:xfrm>
            <a:off x="740817" y="2753438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condition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B248D9-7F18-E618-E341-A83E3F9BB479}"/>
                  </a:ext>
                </a:extLst>
              </p:cNvPr>
              <p:cNvSpPr txBox="1"/>
              <p:nvPr/>
            </p:nvSpPr>
            <p:spPr>
              <a:xfrm>
                <a:off x="2633302" y="3504398"/>
                <a:ext cx="2931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B248D9-7F18-E618-E341-A83E3F9BB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302" y="3504398"/>
                <a:ext cx="2931636" cy="276999"/>
              </a:xfrm>
              <a:prstGeom prst="rect">
                <a:avLst/>
              </a:prstGeom>
              <a:blipFill>
                <a:blip r:embed="rId3"/>
                <a:stretch>
                  <a:fillRect l="-624" t="-4444" r="-2287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8582AE1-67CC-0F9B-AFEB-4635B5AA7C15}"/>
              </a:ext>
            </a:extLst>
          </p:cNvPr>
          <p:cNvSpPr txBox="1">
            <a:spLocks/>
          </p:cNvSpPr>
          <p:nvPr/>
        </p:nvSpPr>
        <p:spPr>
          <a:xfrm>
            <a:off x="740817" y="4265385"/>
            <a:ext cx="9006687" cy="407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 found by use the 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method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initiated by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3BE3B0-C5AF-B362-CD04-A38FE032F87C}"/>
                  </a:ext>
                </a:extLst>
              </p:cNvPr>
              <p:cNvSpPr txBox="1"/>
              <p:nvPr/>
            </p:nvSpPr>
            <p:spPr>
              <a:xfrm>
                <a:off x="2796455" y="4831679"/>
                <a:ext cx="32308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,0]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: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endParaRPr lang="ru-RU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3BE3B0-C5AF-B362-CD04-A38FE032F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455" y="4831679"/>
                <a:ext cx="3230821" cy="276999"/>
              </a:xfrm>
              <a:prstGeom prst="rect">
                <a:avLst/>
              </a:prstGeom>
              <a:blipFill>
                <a:blip r:embed="rId4"/>
                <a:stretch>
                  <a:fillRect l="-2453" t="-28889" b="-5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465817-32AF-D358-1CF2-979FED88CDAB}"/>
                  </a:ext>
                </a:extLst>
              </p:cNvPr>
              <p:cNvSpPr txBox="1"/>
              <p:nvPr/>
            </p:nvSpPr>
            <p:spPr>
              <a:xfrm>
                <a:off x="759062" y="5483290"/>
                <a:ext cx="91891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we continue this procedure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∈[2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,3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…  </a:t>
                </a:r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465817-32AF-D358-1CF2-979FED88C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62" y="5483290"/>
                <a:ext cx="9189126" cy="461665"/>
              </a:xfrm>
              <a:prstGeom prst="rect">
                <a:avLst/>
              </a:prstGeom>
              <a:blipFill>
                <a:blip r:embed="rId5"/>
                <a:stretch>
                  <a:fillRect l="-1062" t="-11842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758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2557176" y="1032387"/>
            <a:ext cx="6314373" cy="3824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 1</a:t>
            </a:r>
          </a:p>
          <a:p>
            <a:pPr algn="ctr"/>
            <a:endParaRPr lang="ru-RU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i="0" dirty="0">
                <a:solidFill>
                  <a:srgbClr val="0F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nonlinear systems</a:t>
            </a:r>
          </a:p>
          <a:p>
            <a:pPr algn="ctr"/>
            <a:endParaRPr lang="en-US" sz="3200" b="1" dirty="0">
              <a:solidFill>
                <a:srgbClr val="0F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Solutions of nonlinear systems</a:t>
            </a:r>
          </a:p>
        </p:txBody>
      </p:sp>
    </p:spTree>
    <p:extLst>
      <p:ext uri="{BB962C8B-B14F-4D97-AF65-F5344CB8AC3E}">
        <p14:creationId xmlns:p14="http://schemas.microsoft.com/office/powerpoint/2010/main" val="2114204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1762517" y="110611"/>
            <a:ext cx="6314373" cy="802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6</a:t>
            </a:r>
            <a:endParaRPr lang="en-US" sz="32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AB261-D6C4-5440-DC2E-862803AD658A}"/>
              </a:ext>
            </a:extLst>
          </p:cNvPr>
          <p:cNvSpPr txBox="1">
            <a:spLocks/>
          </p:cNvSpPr>
          <p:nvPr/>
        </p:nvSpPr>
        <p:spPr>
          <a:xfrm>
            <a:off x="740817" y="1374710"/>
            <a:ext cx="6314373" cy="407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system</a:t>
            </a:r>
            <a:endParaRPr lang="en-US" sz="24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/>
              <p:nvPr/>
            </p:nvSpPr>
            <p:spPr>
              <a:xfrm>
                <a:off x="1129520" y="2102816"/>
                <a:ext cx="5536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delay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20" y="2102816"/>
                <a:ext cx="5536965" cy="276999"/>
              </a:xfrm>
              <a:prstGeom prst="rect">
                <a:avLst/>
              </a:prstGeom>
              <a:blipFill>
                <a:blip r:embed="rId2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B06B566-703F-ABF3-35B5-89D57674CD6D}"/>
              </a:ext>
            </a:extLst>
          </p:cNvPr>
          <p:cNvSpPr txBox="1"/>
          <p:nvPr/>
        </p:nvSpPr>
        <p:spPr>
          <a:xfrm>
            <a:off x="740817" y="2753438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condition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B248D9-7F18-E618-E341-A83E3F9BB479}"/>
                  </a:ext>
                </a:extLst>
              </p:cNvPr>
              <p:cNvSpPr txBox="1"/>
              <p:nvPr/>
            </p:nvSpPr>
            <p:spPr>
              <a:xfrm>
                <a:off x="2633302" y="3504398"/>
                <a:ext cx="2931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B248D9-7F18-E618-E341-A83E3F9BB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302" y="3504398"/>
                <a:ext cx="2931636" cy="276999"/>
              </a:xfrm>
              <a:prstGeom prst="rect">
                <a:avLst/>
              </a:prstGeom>
              <a:blipFill>
                <a:blip r:embed="rId3"/>
                <a:stretch>
                  <a:fillRect l="-624" t="-4444" r="-2287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8582AE1-67CC-0F9B-AFEB-4635B5AA7C15}"/>
              </a:ext>
            </a:extLst>
          </p:cNvPr>
          <p:cNvSpPr txBox="1">
            <a:spLocks/>
          </p:cNvSpPr>
          <p:nvPr/>
        </p:nvSpPr>
        <p:spPr>
          <a:xfrm>
            <a:off x="740817" y="4831679"/>
            <a:ext cx="9006687" cy="407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 found by use the 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method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initiated by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3BE3B0-C5AF-B362-CD04-A38FE032F87C}"/>
                  </a:ext>
                </a:extLst>
              </p:cNvPr>
              <p:cNvSpPr txBox="1"/>
              <p:nvPr/>
            </p:nvSpPr>
            <p:spPr>
              <a:xfrm>
                <a:off x="2796455" y="5397973"/>
                <a:ext cx="32308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,0]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: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endParaRPr lang="ru-RU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3BE3B0-C5AF-B362-CD04-A38FE032F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455" y="5397973"/>
                <a:ext cx="3230821" cy="276999"/>
              </a:xfrm>
              <a:prstGeom prst="rect">
                <a:avLst/>
              </a:prstGeom>
              <a:blipFill>
                <a:blip r:embed="rId4"/>
                <a:stretch>
                  <a:fillRect l="-2453" t="-28261" b="-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465817-32AF-D358-1CF2-979FED88CDAB}"/>
                  </a:ext>
                </a:extLst>
              </p:cNvPr>
              <p:cNvSpPr txBox="1"/>
              <p:nvPr/>
            </p:nvSpPr>
            <p:spPr>
              <a:xfrm>
                <a:off x="759062" y="6049584"/>
                <a:ext cx="91891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we continue this procedure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∈[2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,3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…  </a:t>
                </a:r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465817-32AF-D358-1CF2-979FED88C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62" y="6049584"/>
                <a:ext cx="9189126" cy="461665"/>
              </a:xfrm>
              <a:prstGeom prst="rect">
                <a:avLst/>
              </a:prstGeom>
              <a:blipFill>
                <a:blip r:embed="rId5"/>
                <a:stretch>
                  <a:fillRect l="-1062" t="-11842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497A50-D2BC-2D93-D240-B25961B13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293" y="528392"/>
            <a:ext cx="4777587" cy="3178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AFEBC3-B245-9727-DCD8-B3EF23344949}"/>
                  </a:ext>
                </a:extLst>
              </p:cNvPr>
              <p:cNvSpPr txBox="1"/>
              <p:nvPr/>
            </p:nvSpPr>
            <p:spPr>
              <a:xfrm>
                <a:off x="7522870" y="3660207"/>
                <a:ext cx="425881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Times-Roman"/>
                  </a:rPr>
                  <a:t>Solutions with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 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Times-Roman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chemeClr val="tx2"/>
                    </a:solidFill>
                    <a:latin typeface="MT2MIT"/>
                  </a:rPr>
                  <a:t>=1 </a:t>
                </a:r>
                <a:r>
                  <a:rPr lang="en-US" sz="1800" b="0" i="0" u="none" strike="noStrike" baseline="0" dirty="0">
                    <a:solidFill>
                      <a:schemeClr val="tx2"/>
                    </a:solidFill>
                    <a:latin typeface="Times-Roman"/>
                  </a:rPr>
                  <a:t>(</a:t>
                </a:r>
                <a:r>
                  <a:rPr lang="en-US" sz="1800" b="0" i="1" u="none" strike="noStrike" baseline="0" dirty="0">
                    <a:solidFill>
                      <a:schemeClr val="tx2"/>
                    </a:solidFill>
                    <a:latin typeface="Times-Italic"/>
                  </a:rPr>
                  <a:t>plain blue</a:t>
                </a:r>
                <a:r>
                  <a:rPr lang="en-US" sz="1800" b="0" i="0" u="none" strike="noStrike" baseline="0" dirty="0">
                    <a:solidFill>
                      <a:schemeClr val="tx2"/>
                    </a:solidFill>
                    <a:latin typeface="Times-Roman"/>
                  </a:rPr>
                  <a:t>)</a:t>
                </a:r>
              </a:p>
              <a:p>
                <a:pPr algn="ctr"/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Times-Roman"/>
                  </a:rPr>
                  <a:t> 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T2MIT"/>
                  </a:rPr>
                  <a:t>=0.5</a:t>
                </a:r>
                <a:r>
                  <a:rPr lang="en-US" i="1" dirty="0">
                    <a:solidFill>
                      <a:srgbClr val="FF0000"/>
                    </a:solidFill>
                    <a:latin typeface="MT2MIT"/>
                  </a:rPr>
                  <a:t>t</a:t>
                </a:r>
                <a:r>
                  <a:rPr lang="en-US" dirty="0">
                    <a:solidFill>
                      <a:srgbClr val="FF0000"/>
                    </a:solidFill>
                    <a:latin typeface="MT2MIT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(</a:t>
                </a:r>
                <a:r>
                  <a:rPr lang="en-US" sz="1800" b="0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dotted red</a:t>
                </a:r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)</a:t>
                </a:r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AFEBC3-B245-9727-DCD8-B3EF23344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870" y="3660207"/>
                <a:ext cx="4258818" cy="646331"/>
              </a:xfrm>
              <a:prstGeom prst="rect">
                <a:avLst/>
              </a:prstGeom>
              <a:blipFill>
                <a:blip r:embed="rId7"/>
                <a:stretch>
                  <a:fillRect l="-429" t="-5660" r="-286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749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3109537" y="122899"/>
            <a:ext cx="6314373" cy="802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7</a:t>
            </a:r>
            <a:endParaRPr lang="en-US" sz="32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AB261-D6C4-5440-DC2E-862803AD658A}"/>
              </a:ext>
            </a:extLst>
          </p:cNvPr>
          <p:cNvSpPr txBox="1">
            <a:spLocks/>
          </p:cNvSpPr>
          <p:nvPr/>
        </p:nvSpPr>
        <p:spPr>
          <a:xfrm>
            <a:off x="740817" y="1374710"/>
            <a:ext cx="6314373" cy="407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system</a:t>
            </a:r>
            <a:endParaRPr lang="en-US" sz="24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/>
              <p:nvPr/>
            </p:nvSpPr>
            <p:spPr>
              <a:xfrm>
                <a:off x="4941789" y="2123971"/>
                <a:ext cx="165565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𝑏𝑢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789" y="2123971"/>
                <a:ext cx="1655655" cy="369332"/>
              </a:xfrm>
              <a:prstGeom prst="rect">
                <a:avLst/>
              </a:prstGeom>
              <a:blipFill>
                <a:blip r:embed="rId2"/>
                <a:stretch>
                  <a:fillRect t="-3279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B06B566-703F-ABF3-35B5-89D57674CD6D}"/>
              </a:ext>
            </a:extLst>
          </p:cNvPr>
          <p:cNvSpPr txBox="1"/>
          <p:nvPr/>
        </p:nvSpPr>
        <p:spPr>
          <a:xfrm>
            <a:off x="740817" y="2753438"/>
            <a:ext cx="102713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unknown coefficient.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necessary to find a control law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ensures the system stabilization (5 min).</a:t>
            </a:r>
            <a:endParaRPr lang="ru-RU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55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2938813" y="230452"/>
            <a:ext cx="6314373" cy="802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7</a:t>
            </a:r>
            <a:endParaRPr lang="en-US" sz="32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AB261-D6C4-5440-DC2E-862803AD658A}"/>
              </a:ext>
            </a:extLst>
          </p:cNvPr>
          <p:cNvSpPr txBox="1">
            <a:spLocks/>
          </p:cNvSpPr>
          <p:nvPr/>
        </p:nvSpPr>
        <p:spPr>
          <a:xfrm>
            <a:off x="740817" y="1374710"/>
            <a:ext cx="6314373" cy="407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system</a:t>
            </a:r>
            <a:endParaRPr lang="en-US" sz="24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/>
              <p:nvPr/>
            </p:nvSpPr>
            <p:spPr>
              <a:xfrm>
                <a:off x="4941789" y="2123971"/>
                <a:ext cx="165565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𝑏𝑢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789" y="2123971"/>
                <a:ext cx="1655655" cy="369332"/>
              </a:xfrm>
              <a:prstGeom prst="rect">
                <a:avLst/>
              </a:prstGeom>
              <a:blipFill>
                <a:blip r:embed="rId2"/>
                <a:stretch>
                  <a:fillRect t="-3279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B06B566-703F-ABF3-35B5-89D57674CD6D}"/>
              </a:ext>
            </a:extLst>
          </p:cNvPr>
          <p:cNvSpPr txBox="1"/>
          <p:nvPr/>
        </p:nvSpPr>
        <p:spPr>
          <a:xfrm>
            <a:off x="740817" y="2753438"/>
            <a:ext cx="102713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unknown coefficient.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Nassbaum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coefficient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9553A-A831-AE8F-5CA4-6577BA521C62}"/>
                  </a:ext>
                </a:extLst>
              </p:cNvPr>
              <p:cNvSpPr txBox="1"/>
              <p:nvPr/>
            </p:nvSpPr>
            <p:spPr>
              <a:xfrm>
                <a:off x="4773240" y="3937096"/>
                <a:ext cx="2456985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:endParaRPr lang="ru-RU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9553A-A831-AE8F-5CA4-6577BA521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40" y="3937096"/>
                <a:ext cx="2456985" cy="1477328"/>
              </a:xfrm>
              <a:prstGeom prst="rect">
                <a:avLst/>
              </a:prstGeom>
              <a:blipFill>
                <a:blip r:embed="rId3"/>
                <a:stretch>
                  <a:fillRect t="-1240" r="-2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B3B059C-FD22-7C44-991B-5473C2262F4F}"/>
              </a:ext>
            </a:extLst>
          </p:cNvPr>
          <p:cNvSpPr txBox="1"/>
          <p:nvPr/>
        </p:nvSpPr>
        <p:spPr>
          <a:xfrm>
            <a:off x="800739" y="5940561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the transients (5 min)</a:t>
            </a:r>
            <a:endParaRPr lang="ru-RU" sz="1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427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2938813" y="230452"/>
            <a:ext cx="6314373" cy="802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7</a:t>
            </a:r>
            <a:endParaRPr lang="en-US" sz="32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AB261-D6C4-5440-DC2E-862803AD658A}"/>
              </a:ext>
            </a:extLst>
          </p:cNvPr>
          <p:cNvSpPr txBox="1">
            <a:spLocks/>
          </p:cNvSpPr>
          <p:nvPr/>
        </p:nvSpPr>
        <p:spPr>
          <a:xfrm>
            <a:off x="740817" y="1374710"/>
            <a:ext cx="6314373" cy="407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system</a:t>
            </a:r>
            <a:endParaRPr lang="en-US" sz="24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/>
              <p:nvPr/>
            </p:nvSpPr>
            <p:spPr>
              <a:xfrm>
                <a:off x="4941789" y="2123971"/>
                <a:ext cx="165565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𝑏𝑢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789" y="2123971"/>
                <a:ext cx="1655655" cy="369332"/>
              </a:xfrm>
              <a:prstGeom prst="rect">
                <a:avLst/>
              </a:prstGeom>
              <a:blipFill>
                <a:blip r:embed="rId2"/>
                <a:stretch>
                  <a:fillRect t="-3279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B06B566-703F-ABF3-35B5-89D57674CD6D}"/>
              </a:ext>
            </a:extLst>
          </p:cNvPr>
          <p:cNvSpPr txBox="1"/>
          <p:nvPr/>
        </p:nvSpPr>
        <p:spPr>
          <a:xfrm>
            <a:off x="740817" y="2753438"/>
            <a:ext cx="102713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unknown coefficient.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Nassbaum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coefficient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9553A-A831-AE8F-5CA4-6577BA521C62}"/>
                  </a:ext>
                </a:extLst>
              </p:cNvPr>
              <p:cNvSpPr txBox="1"/>
              <p:nvPr/>
            </p:nvSpPr>
            <p:spPr>
              <a:xfrm>
                <a:off x="1907698" y="4542803"/>
                <a:ext cx="2456985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:endParaRPr lang="ru-RU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9553A-A831-AE8F-5CA4-6577BA521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698" y="4542803"/>
                <a:ext cx="2456985" cy="1477328"/>
              </a:xfrm>
              <a:prstGeom prst="rect">
                <a:avLst/>
              </a:prstGeom>
              <a:blipFill>
                <a:blip r:embed="rId3"/>
                <a:stretch>
                  <a:fillRect t="-8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EFA298-F83C-DB12-E427-3F231AD64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14244"/>
            <a:ext cx="5594240" cy="26216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0983B2-332B-1BC9-E7FD-E838FD1F5EA7}"/>
                  </a:ext>
                </a:extLst>
              </p:cNvPr>
              <p:cNvSpPr txBox="1"/>
              <p:nvPr/>
            </p:nvSpPr>
            <p:spPr>
              <a:xfrm>
                <a:off x="8065292" y="6258216"/>
                <a:ext cx="165565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0983B2-332B-1BC9-E7FD-E838FD1F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292" y="6258216"/>
                <a:ext cx="1655655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C67327-F097-E685-5776-854FF99268FF}"/>
                  </a:ext>
                </a:extLst>
              </p:cNvPr>
              <p:cNvSpPr txBox="1"/>
              <p:nvPr/>
            </p:nvSpPr>
            <p:spPr>
              <a:xfrm>
                <a:off x="4941789" y="4629907"/>
                <a:ext cx="165565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C67327-F097-E685-5776-854FF9926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789" y="4629907"/>
                <a:ext cx="16556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244781-658E-0345-AFED-BB472DD29F6E}"/>
                  </a:ext>
                </a:extLst>
              </p:cNvPr>
              <p:cNvSpPr txBox="1"/>
              <p:nvPr/>
            </p:nvSpPr>
            <p:spPr>
              <a:xfrm>
                <a:off x="7954645" y="3046364"/>
                <a:ext cx="165565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=1,−1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244781-658E-0345-AFED-BB472DD29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645" y="3046364"/>
                <a:ext cx="1655655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9825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3109537" y="122899"/>
            <a:ext cx="6314373" cy="802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8</a:t>
            </a:r>
            <a:endParaRPr lang="en-US" sz="32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AB261-D6C4-5440-DC2E-862803AD658A}"/>
              </a:ext>
            </a:extLst>
          </p:cNvPr>
          <p:cNvSpPr txBox="1">
            <a:spLocks/>
          </p:cNvSpPr>
          <p:nvPr/>
        </p:nvSpPr>
        <p:spPr>
          <a:xfrm>
            <a:off x="740817" y="1374710"/>
            <a:ext cx="6314373" cy="407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system</a:t>
            </a:r>
            <a:endParaRPr lang="en-US" sz="24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/>
              <p:nvPr/>
            </p:nvSpPr>
            <p:spPr>
              <a:xfrm>
                <a:off x="4941789" y="2123971"/>
                <a:ext cx="165565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𝑏𝑢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789" y="2123971"/>
                <a:ext cx="1655655" cy="369332"/>
              </a:xfrm>
              <a:prstGeom prst="rect">
                <a:avLst/>
              </a:prstGeom>
              <a:blipFill>
                <a:blip r:embed="rId2"/>
                <a:stretch>
                  <a:fillRect l="-3690" t="-3279" r="-5166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B06B566-703F-ABF3-35B5-89D57674CD6D}"/>
              </a:ext>
            </a:extLst>
          </p:cNvPr>
          <p:cNvSpPr txBox="1"/>
          <p:nvPr/>
        </p:nvSpPr>
        <p:spPr>
          <a:xfrm>
            <a:off x="740817" y="2753438"/>
            <a:ext cx="102713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unknown coefficients.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necessary to find a control law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ensures the system stabilization (5 min).</a:t>
            </a:r>
            <a:endParaRPr lang="ru-RU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312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2938813" y="230452"/>
            <a:ext cx="6314373" cy="802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8</a:t>
            </a:r>
            <a:endParaRPr lang="en-US" sz="32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AB261-D6C4-5440-DC2E-862803AD658A}"/>
              </a:ext>
            </a:extLst>
          </p:cNvPr>
          <p:cNvSpPr txBox="1">
            <a:spLocks/>
          </p:cNvSpPr>
          <p:nvPr/>
        </p:nvSpPr>
        <p:spPr>
          <a:xfrm>
            <a:off x="740817" y="1374710"/>
            <a:ext cx="6314373" cy="407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system</a:t>
            </a:r>
            <a:endParaRPr lang="en-US" sz="24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/>
              <p:nvPr/>
            </p:nvSpPr>
            <p:spPr>
              <a:xfrm>
                <a:off x="4941789" y="2123971"/>
                <a:ext cx="165565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𝑏𝑢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789" y="2123971"/>
                <a:ext cx="1655655" cy="369332"/>
              </a:xfrm>
              <a:prstGeom prst="rect">
                <a:avLst/>
              </a:prstGeom>
              <a:blipFill>
                <a:blip r:embed="rId2"/>
                <a:stretch>
                  <a:fillRect l="-3690" t="-3279" r="-5166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B06B566-703F-ABF3-35B5-89D57674CD6D}"/>
              </a:ext>
            </a:extLst>
          </p:cNvPr>
          <p:cNvSpPr txBox="1"/>
          <p:nvPr/>
        </p:nvSpPr>
        <p:spPr>
          <a:xfrm>
            <a:off x="740817" y="2753438"/>
            <a:ext cx="102713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unknown coefficient.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Nassbaum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coefficient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9553A-A831-AE8F-5CA4-6577BA521C62}"/>
                  </a:ext>
                </a:extLst>
              </p:cNvPr>
              <p:cNvSpPr txBox="1"/>
              <p:nvPr/>
            </p:nvSpPr>
            <p:spPr>
              <a:xfrm>
                <a:off x="4510313" y="4262002"/>
                <a:ext cx="2456985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:endParaRPr lang="ru-RU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9553A-A831-AE8F-5CA4-6577BA521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313" y="4262002"/>
                <a:ext cx="2456985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40A0113-9D50-552D-3B1D-2EC7F825A96A}"/>
              </a:ext>
            </a:extLst>
          </p:cNvPr>
          <p:cNvSpPr txBox="1"/>
          <p:nvPr/>
        </p:nvSpPr>
        <p:spPr>
          <a:xfrm>
            <a:off x="800739" y="5940561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the transients (5 min)</a:t>
            </a:r>
            <a:endParaRPr lang="ru-RU" sz="1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475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2938813" y="230452"/>
            <a:ext cx="6314373" cy="802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8</a:t>
            </a:r>
            <a:endParaRPr lang="en-US" sz="32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AB261-D6C4-5440-DC2E-862803AD658A}"/>
              </a:ext>
            </a:extLst>
          </p:cNvPr>
          <p:cNvSpPr txBox="1">
            <a:spLocks/>
          </p:cNvSpPr>
          <p:nvPr/>
        </p:nvSpPr>
        <p:spPr>
          <a:xfrm>
            <a:off x="740817" y="1374710"/>
            <a:ext cx="6314373" cy="407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system</a:t>
            </a:r>
            <a:endParaRPr lang="en-US" sz="24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/>
              <p:nvPr/>
            </p:nvSpPr>
            <p:spPr>
              <a:xfrm>
                <a:off x="4941789" y="2123971"/>
                <a:ext cx="165565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𝑏𝑢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789" y="2123971"/>
                <a:ext cx="1655655" cy="369332"/>
              </a:xfrm>
              <a:prstGeom prst="rect">
                <a:avLst/>
              </a:prstGeom>
              <a:blipFill>
                <a:blip r:embed="rId2"/>
                <a:stretch>
                  <a:fillRect l="-3690" t="-3279" r="-5166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B06B566-703F-ABF3-35B5-89D57674CD6D}"/>
              </a:ext>
            </a:extLst>
          </p:cNvPr>
          <p:cNvSpPr txBox="1"/>
          <p:nvPr/>
        </p:nvSpPr>
        <p:spPr>
          <a:xfrm>
            <a:off x="740817" y="2753438"/>
            <a:ext cx="102713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unknown coefficient.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Nassbaum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coefficient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9553A-A831-AE8F-5CA4-6577BA521C62}"/>
                  </a:ext>
                </a:extLst>
              </p:cNvPr>
              <p:cNvSpPr txBox="1"/>
              <p:nvPr/>
            </p:nvSpPr>
            <p:spPr>
              <a:xfrm>
                <a:off x="2053328" y="4492699"/>
                <a:ext cx="2456985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:endParaRPr lang="ru-RU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9553A-A831-AE8F-5CA4-6577BA521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328" y="4492699"/>
                <a:ext cx="2456985" cy="1477328"/>
              </a:xfrm>
              <a:prstGeom prst="rect">
                <a:avLst/>
              </a:prstGeom>
              <a:blipFill>
                <a:blip r:embed="rId3"/>
                <a:stretch>
                  <a:fillRect t="-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24F2A0-7C1F-106B-FD31-22BB169D9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564" y="3783275"/>
            <a:ext cx="5755109" cy="26454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A87CDA-AE57-7078-DBE6-749DE4C89F05}"/>
                  </a:ext>
                </a:extLst>
              </p:cNvPr>
              <p:cNvSpPr txBox="1"/>
              <p:nvPr/>
            </p:nvSpPr>
            <p:spPr>
              <a:xfrm>
                <a:off x="8065292" y="6258216"/>
                <a:ext cx="165565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A87CDA-AE57-7078-DBE6-749DE4C8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292" y="6258216"/>
                <a:ext cx="1655655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8287B0-99BC-9511-B0B3-A2367C106457}"/>
                  </a:ext>
                </a:extLst>
              </p:cNvPr>
              <p:cNvSpPr txBox="1"/>
              <p:nvPr/>
            </p:nvSpPr>
            <p:spPr>
              <a:xfrm>
                <a:off x="4941789" y="4629907"/>
                <a:ext cx="165565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8287B0-99BC-9511-B0B3-A2367C106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789" y="4629907"/>
                <a:ext cx="16556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C66586-02B0-16F5-3124-68871FAEA380}"/>
                  </a:ext>
                </a:extLst>
              </p:cNvPr>
              <p:cNvSpPr txBox="1"/>
              <p:nvPr/>
            </p:nvSpPr>
            <p:spPr>
              <a:xfrm>
                <a:off x="7743453" y="3271934"/>
                <a:ext cx="326867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=1,−1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C66586-02B0-16F5-3124-68871FAEA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453" y="3271934"/>
                <a:ext cx="3268676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4961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2557176" y="1032387"/>
            <a:ext cx="7402901" cy="3824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 1</a:t>
            </a:r>
          </a:p>
          <a:p>
            <a:pPr algn="ctr"/>
            <a:endParaRPr lang="ru-RU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i="0" dirty="0">
                <a:solidFill>
                  <a:srgbClr val="0F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nonlinear systems</a:t>
            </a:r>
          </a:p>
          <a:p>
            <a:pPr algn="ctr"/>
            <a:endParaRPr lang="en-US" sz="3200" b="1" dirty="0">
              <a:solidFill>
                <a:srgbClr val="0F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Phase portrait of nonlinear systems</a:t>
            </a:r>
          </a:p>
        </p:txBody>
      </p:sp>
    </p:spTree>
    <p:extLst>
      <p:ext uri="{BB962C8B-B14F-4D97-AF65-F5344CB8AC3E}">
        <p14:creationId xmlns:p14="http://schemas.microsoft.com/office/powerpoint/2010/main" val="3540299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188" y="325954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54146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equilibrium points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810623"/>
              </p:ext>
            </p:extLst>
          </p:nvPr>
        </p:nvGraphicFramePr>
        <p:xfrm>
          <a:off x="5219700" y="1840966"/>
          <a:ext cx="1752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1752480" imgH="723600" progId="Equation.3">
                  <p:embed/>
                </p:oleObj>
              </mc:Choice>
              <mc:Fallback>
                <p:oleObj name="Формула" r:id="rId2" imgW="1752480" imgH="72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19700" y="1840966"/>
                        <a:ext cx="17526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9351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188" y="325954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54146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(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-1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(-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0972" y="2910794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Jacobian matrix (Jacobian)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5219700" y="1840966"/>
          <a:ext cx="1752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1752480" imgH="723600" progId="Equation.3">
                  <p:embed/>
                </p:oleObj>
              </mc:Choice>
              <mc:Fallback>
                <p:oleObj name="Формула" r:id="rId2" imgW="1752480" imgH="723600" progId="Equation.3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19700" y="1840966"/>
                        <a:ext cx="17526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7777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2389225" y="307910"/>
            <a:ext cx="6314373" cy="802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4 (Lecture 1)</a:t>
            </a:r>
            <a:endParaRPr lang="en-US" sz="32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AB261-D6C4-5440-DC2E-862803AD658A}"/>
              </a:ext>
            </a:extLst>
          </p:cNvPr>
          <p:cNvSpPr txBox="1">
            <a:spLocks/>
          </p:cNvSpPr>
          <p:nvPr/>
        </p:nvSpPr>
        <p:spPr>
          <a:xfrm>
            <a:off x="740817" y="1374710"/>
            <a:ext cx="6314373" cy="407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scalar nonlinear system</a:t>
            </a:r>
            <a:endParaRPr lang="en-US" sz="24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/>
              <p:nvPr/>
            </p:nvSpPr>
            <p:spPr>
              <a:xfrm>
                <a:off x="4232411" y="2034072"/>
                <a:ext cx="3137718" cy="287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411" y="2034072"/>
                <a:ext cx="3137718" cy="287323"/>
              </a:xfrm>
              <a:prstGeom prst="rect">
                <a:avLst/>
              </a:prstGeom>
              <a:blipFill>
                <a:blip r:embed="rId2"/>
                <a:stretch>
                  <a:fillRect l="-583" t="-8511" r="-388" b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5F41F02-A898-5CE1-583B-70581F8688B3}"/>
              </a:ext>
            </a:extLst>
          </p:cNvPr>
          <p:cNvSpPr txBox="1"/>
          <p:nvPr/>
        </p:nvSpPr>
        <p:spPr>
          <a:xfrm>
            <a:off x="1081946" y="4652842"/>
            <a:ext cx="40312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roperties: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unique solution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 at finite time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FE14DB-B7AE-9790-1408-1F6A02D7E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4" t="36789" r="53699" b="34514"/>
          <a:stretch/>
        </p:blipFill>
        <p:spPr>
          <a:xfrm>
            <a:off x="6587411" y="3086933"/>
            <a:ext cx="4590661" cy="31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94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188" y="325954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54146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(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-1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(-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0966" y="381362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Jacobian at equilibrium points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0972" y="2910794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 matrix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5219700" y="1840966"/>
          <a:ext cx="1752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1752480" imgH="723600" progId="Equation.3">
                  <p:embed/>
                </p:oleObj>
              </mc:Choice>
              <mc:Fallback>
                <p:oleObj name="Формула" r:id="rId2" imgW="1752480" imgH="723600" progId="Equation.3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19700" y="1840966"/>
                        <a:ext cx="17526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5080000" y="3089275"/>
          <a:ext cx="20320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2031840" imgH="723600" progId="Equation.3">
                  <p:embed/>
                </p:oleObj>
              </mc:Choice>
              <mc:Fallback>
                <p:oleObj name="Формула" r:id="rId4" imgW="2031840" imgH="72360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0" y="3089275"/>
                        <a:ext cx="20320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7956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188" y="325954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54146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(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-1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(-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0966" y="381362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Jacobian at equilibrium points</a:t>
            </a:r>
            <a:endParaRPr lang="ru-RU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0972" y="2910794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 matrix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0972" y="5510041"/>
            <a:ext cx="8530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kind of equilibrium points</a:t>
            </a:r>
            <a:r>
              <a:rPr lang="ru-RU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(0</a:t>
            </a:r>
            <a:r>
              <a:rPr lang="en-US" dirty="0">
                <a:solidFill>
                  <a:srgbClr val="00B050"/>
                </a:solidFill>
                <a:latin typeface="Times New Roman"/>
                <a:cs typeface="Times New Roman"/>
              </a:rPr>
              <a:t>;0</a:t>
            </a:r>
            <a:r>
              <a:rPr lang="ru-RU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00B050"/>
                </a:solidFill>
                <a:latin typeface="Times New Roman"/>
                <a:cs typeface="Times New Roman"/>
              </a:rPr>
              <a:t>1</a:t>
            </a:r>
            <a:r>
              <a:rPr lang="en-US" dirty="0">
                <a:solidFill>
                  <a:srgbClr val="00B050"/>
                </a:solidFill>
                <a:latin typeface="Times New Roman"/>
                <a:cs typeface="Times New Roman"/>
              </a:rPr>
              <a:t>;</a:t>
            </a:r>
            <a:r>
              <a:rPr lang="ru-RU" dirty="0">
                <a:solidFill>
                  <a:srgbClr val="00B050"/>
                </a:solidFill>
                <a:latin typeface="Times New Roman"/>
                <a:cs typeface="Times New Roman"/>
              </a:rPr>
              <a:t>-1</a:t>
            </a:r>
            <a:r>
              <a:rPr lang="ru-RU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(-</a:t>
            </a:r>
            <a:r>
              <a:rPr lang="ru-RU" dirty="0">
                <a:solidFill>
                  <a:srgbClr val="00B050"/>
                </a:solidFill>
                <a:latin typeface="Times New Roman"/>
                <a:cs typeface="Times New Roman"/>
              </a:rPr>
              <a:t>1</a:t>
            </a:r>
            <a:r>
              <a:rPr lang="en-US" dirty="0">
                <a:solidFill>
                  <a:srgbClr val="00B050"/>
                </a:solidFill>
                <a:latin typeface="Times New Roman"/>
                <a:cs typeface="Times New Roman"/>
              </a:rPr>
              <a:t>;</a:t>
            </a:r>
            <a:r>
              <a:rPr lang="ru-RU" dirty="0">
                <a:solidFill>
                  <a:srgbClr val="00B050"/>
                </a:solidFill>
                <a:latin typeface="Times New Roman"/>
                <a:cs typeface="Times New Roman"/>
              </a:rPr>
              <a:t>1</a:t>
            </a:r>
            <a:r>
              <a:rPr lang="ru-RU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000"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5219700" y="1840966"/>
          <a:ext cx="1752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1752480" imgH="723600" progId="Equation.3">
                  <p:embed/>
                </p:oleObj>
              </mc:Choice>
              <mc:Fallback>
                <p:oleObj name="Формула" r:id="rId2" imgW="1752480" imgH="723600" progId="Equation.3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19700" y="1840966"/>
                        <a:ext cx="17526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5080000" y="3089275"/>
          <a:ext cx="20320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2031840" imgH="723600" progId="Equation.3">
                  <p:embed/>
                </p:oleObj>
              </mc:Choice>
              <mc:Fallback>
                <p:oleObj name="Формула" r:id="rId4" imgW="2031840" imgH="72360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0" y="3089275"/>
                        <a:ext cx="20320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 txBox="1"/>
              <p:nvPr/>
            </p:nvSpPr>
            <p:spPr bwMode="auto">
              <a:xfrm>
                <a:off x="3244850" y="4151313"/>
                <a:ext cx="6518582" cy="135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eigenvalues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−1±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eigenvalues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−0.8284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4.8284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Объект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4850" y="4151313"/>
                <a:ext cx="6518582" cy="1358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991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188" y="325954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54146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(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-1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(-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0966" y="381362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Jacobian at equilibrium points</a:t>
            </a:r>
            <a:endParaRPr lang="ru-RU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0972" y="2910794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 matrix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0965" y="5233962"/>
            <a:ext cx="8530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is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a stable focus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,</a:t>
            </a:r>
          </a:p>
          <a:p>
            <a:pPr indent="4500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Equilibrium points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-1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(-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are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saddles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000"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5219700" y="1840966"/>
          <a:ext cx="1752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1752480" imgH="723600" progId="Equation.3">
                  <p:embed/>
                </p:oleObj>
              </mc:Choice>
              <mc:Fallback>
                <p:oleObj name="Формула" r:id="rId2" imgW="1752480" imgH="723600" progId="Equation.3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19700" y="1840966"/>
                        <a:ext cx="17526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5080000" y="3089275"/>
          <a:ext cx="20320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2031840" imgH="723600" progId="Equation.3">
                  <p:embed/>
                </p:oleObj>
              </mc:Choice>
              <mc:Fallback>
                <p:oleObj name="Формула" r:id="rId4" imgW="2031840" imgH="72360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0" y="3089275"/>
                        <a:ext cx="20320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 txBox="1"/>
              <p:nvPr/>
            </p:nvSpPr>
            <p:spPr bwMode="auto">
              <a:xfrm>
                <a:off x="3244850" y="4151313"/>
                <a:ext cx="6518582" cy="135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eigenvalues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−1±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eigenvalues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−0.8284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4.8284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Объект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4850" y="4151313"/>
                <a:ext cx="6518582" cy="1358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26B2ED-0EA2-DC47-4351-290AFCFFD0B7}"/>
              </a:ext>
            </a:extLst>
          </p:cNvPr>
          <p:cNvSpPr txBox="1"/>
          <p:nvPr/>
        </p:nvSpPr>
        <p:spPr>
          <a:xfrm>
            <a:off x="1830965" y="61367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the phase portrait of the system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51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82" y="1860957"/>
            <a:ext cx="10415239" cy="4967619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6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43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portrait of the system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194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13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44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65" y="2511261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equilibrium points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95171"/>
              </p:ext>
            </p:extLst>
          </p:nvPr>
        </p:nvGraphicFramePr>
        <p:xfrm>
          <a:off x="4933950" y="1841500"/>
          <a:ext cx="2324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2323800" imgH="723600" progId="Equation.3">
                  <p:embed/>
                </p:oleObj>
              </mc:Choice>
              <mc:Fallback>
                <p:oleObj name="Формула" r:id="rId2" imgW="2323800" imgH="72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3950" y="1841500"/>
                        <a:ext cx="23241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3259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13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45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54146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(</a:t>
            </a:r>
            <a:r>
              <a:rPr lang="ru-RU" dirty="0">
                <a:latin typeface="Times New Roman"/>
                <a:cs typeface="Times New Roman"/>
              </a:rPr>
              <a:t>0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-1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0972" y="2910794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Jacobian matrix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4933950" y="1841500"/>
          <a:ext cx="2324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2323800" imgH="723600" progId="Equation.3">
                  <p:embed/>
                </p:oleObj>
              </mc:Choice>
              <mc:Fallback>
                <p:oleObj name="Формула" r:id="rId2" imgW="2323800" imgH="723600" progId="Equation.3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3950" y="1841500"/>
                        <a:ext cx="23241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7821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13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46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54146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(</a:t>
            </a:r>
            <a:r>
              <a:rPr lang="ru-RU" dirty="0">
                <a:latin typeface="Times New Roman"/>
                <a:cs typeface="Times New Roman"/>
              </a:rPr>
              <a:t>0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-1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0966" y="3774433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Jacobian at equilibrium points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0972" y="2910794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 matrix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4933950" y="1841500"/>
          <a:ext cx="2324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2323800" imgH="723600" progId="Equation.3">
                  <p:embed/>
                </p:oleObj>
              </mc:Choice>
              <mc:Fallback>
                <p:oleObj name="Формула" r:id="rId2" imgW="2323800" imgH="723600" progId="Equation.3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3950" y="1841500"/>
                        <a:ext cx="23241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4559300" y="3166927"/>
          <a:ext cx="3073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3073320" imgH="672840" progId="Equation.3">
                  <p:embed/>
                </p:oleObj>
              </mc:Choice>
              <mc:Fallback>
                <p:oleObj name="Формула" r:id="rId4" imgW="3073320" imgH="67284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300" y="3166927"/>
                        <a:ext cx="30734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8590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830966" y="5687072"/>
            <a:ext cx="8229600" cy="827311"/>
          </a:xfrm>
        </p:spPr>
        <p:txBody>
          <a:bodyPr>
            <a:normAutofit/>
          </a:bodyPr>
          <a:lstStyle/>
          <a:p>
            <a:pPr indent="450000"/>
            <a:r>
              <a:rPr lang="en-US" sz="20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kind of equilibrium points</a:t>
            </a:r>
            <a:r>
              <a:rPr lang="ru-RU" sz="20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(0</a:t>
            </a:r>
            <a:r>
              <a:rPr lang="en-US" sz="2000" b="0" dirty="0">
                <a:solidFill>
                  <a:srgbClr val="00B050"/>
                </a:solidFill>
                <a:latin typeface="Times New Roman"/>
                <a:cs typeface="Times New Roman"/>
              </a:rPr>
              <a:t>;0</a:t>
            </a:r>
            <a:r>
              <a:rPr lang="ru-RU" sz="20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0" dirty="0">
                <a:solidFill>
                  <a:srgbClr val="00B050"/>
                </a:solidFill>
                <a:latin typeface="Times New Roman"/>
                <a:cs typeface="Times New Roman"/>
              </a:rPr>
              <a:t>0;</a:t>
            </a:r>
            <a:r>
              <a:rPr lang="ru-RU" sz="2000" b="0" dirty="0">
                <a:solidFill>
                  <a:srgbClr val="00B050"/>
                </a:solidFill>
                <a:latin typeface="Times New Roman"/>
                <a:cs typeface="Times New Roman"/>
              </a:rPr>
              <a:t> 1</a:t>
            </a:r>
            <a:r>
              <a:rPr lang="ru-RU" sz="20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sz="20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(-</a:t>
            </a:r>
            <a:r>
              <a:rPr lang="ru-RU" sz="2000" b="0" dirty="0">
                <a:solidFill>
                  <a:srgbClr val="00B050"/>
                </a:solidFill>
                <a:latin typeface="Times New Roman"/>
                <a:cs typeface="Times New Roman"/>
              </a:rPr>
              <a:t>1</a:t>
            </a:r>
            <a:r>
              <a:rPr lang="en-US" sz="2000" b="0" dirty="0">
                <a:solidFill>
                  <a:srgbClr val="00B050"/>
                </a:solidFill>
                <a:latin typeface="Times New Roman"/>
                <a:cs typeface="Times New Roman"/>
              </a:rPr>
              <a:t>;</a:t>
            </a:r>
            <a:r>
              <a:rPr lang="ru-RU" sz="2000" b="0" dirty="0">
                <a:solidFill>
                  <a:srgbClr val="00B050"/>
                </a:solidFill>
                <a:latin typeface="Times New Roman"/>
                <a:cs typeface="Times New Roman"/>
              </a:rPr>
              <a:t>1</a:t>
            </a:r>
            <a:r>
              <a:rPr lang="ru-RU" sz="20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2000" b="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47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54146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(</a:t>
            </a:r>
            <a:r>
              <a:rPr lang="ru-RU" dirty="0">
                <a:latin typeface="Times New Roman"/>
                <a:cs typeface="Times New Roman"/>
              </a:rPr>
              <a:t>0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-1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0966" y="3774433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 at equilibrium points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0972" y="2910794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 matrix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4933950" y="1841500"/>
          <a:ext cx="2324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2323800" imgH="723600" progId="Equation.3">
                  <p:embed/>
                </p:oleObj>
              </mc:Choice>
              <mc:Fallback>
                <p:oleObj name="Формула" r:id="rId2" imgW="2323800" imgH="723600" progId="Equation.3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3950" y="1841500"/>
                        <a:ext cx="23241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4559300" y="3166927"/>
          <a:ext cx="3073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3073320" imgH="672840" progId="Equation.3">
                  <p:embed/>
                </p:oleObj>
              </mc:Choice>
              <mc:Fallback>
                <p:oleObj name="Формула" r:id="rId4" imgW="3073320" imgH="67284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300" y="3166927"/>
                        <a:ext cx="30734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 txBox="1"/>
              <p:nvPr/>
            </p:nvSpPr>
            <p:spPr bwMode="auto">
              <a:xfrm>
                <a:off x="2576052" y="4043363"/>
                <a:ext cx="5926598" cy="1577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aln/>
                        </m:rP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eigenvalues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aln/>
                        </m:rP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eigenvalues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aln/>
                        </m:rP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eigenvalues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−1±1.7321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Объект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6052" y="4043363"/>
                <a:ext cx="5926598" cy="15777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2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187" y="383072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13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48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66" y="121038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59" y="2127806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(</a:t>
            </a:r>
            <a:r>
              <a:rPr lang="ru-RU" dirty="0">
                <a:latin typeface="Times New Roman"/>
                <a:cs typeface="Times New Roman"/>
              </a:rPr>
              <a:t>0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 (1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-1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0953" y="3360777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 at equilibrium points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0959" y="24971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 matrix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0966" y="5188006"/>
            <a:ext cx="8530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is a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saddle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is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an unstable focus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,</a:t>
            </a:r>
          </a:p>
          <a:p>
            <a:pPr indent="4500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-1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is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a stable focus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293496"/>
              </p:ext>
            </p:extLst>
          </p:nvPr>
        </p:nvGraphicFramePr>
        <p:xfrm>
          <a:off x="4933937" y="1427844"/>
          <a:ext cx="2324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2323800" imgH="723600" progId="Equation.3">
                  <p:embed/>
                </p:oleObj>
              </mc:Choice>
              <mc:Fallback>
                <p:oleObj name="Формула" r:id="rId2" imgW="2323800" imgH="723600" progId="Equation.3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3937" y="1427844"/>
                        <a:ext cx="23241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591004"/>
              </p:ext>
            </p:extLst>
          </p:nvPr>
        </p:nvGraphicFramePr>
        <p:xfrm>
          <a:off x="4559287" y="2753271"/>
          <a:ext cx="3073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3073320" imgH="672840" progId="Equation.3">
                  <p:embed/>
                </p:oleObj>
              </mc:Choice>
              <mc:Fallback>
                <p:oleObj name="Формула" r:id="rId4" imgW="3073320" imgH="67284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287" y="2753271"/>
                        <a:ext cx="30734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 txBox="1"/>
              <p:nvPr/>
            </p:nvSpPr>
            <p:spPr bwMode="auto">
              <a:xfrm>
                <a:off x="2576039" y="3629707"/>
                <a:ext cx="5926598" cy="207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aln/>
                        </m:rP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eigenvalues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aln/>
                        </m:rP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eigenvalues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aln/>
                        </m:rP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eigenvalues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−1±1.7321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Объект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6039" y="3629707"/>
                <a:ext cx="5926598" cy="20701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23A016B-EEF4-9F85-3D79-43B29C2902C3}"/>
              </a:ext>
            </a:extLst>
          </p:cNvPr>
          <p:cNvSpPr txBox="1"/>
          <p:nvPr/>
        </p:nvSpPr>
        <p:spPr>
          <a:xfrm>
            <a:off x="1885937" y="60516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the phase portrait of the system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641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81" y="1860957"/>
            <a:ext cx="10415238" cy="4967619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6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49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portrait of the system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28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2389225" y="307910"/>
            <a:ext cx="6314373" cy="802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4 (Lecture 1)</a:t>
            </a:r>
            <a:endParaRPr lang="en-US" sz="32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AB261-D6C4-5440-DC2E-862803AD658A}"/>
              </a:ext>
            </a:extLst>
          </p:cNvPr>
          <p:cNvSpPr txBox="1">
            <a:spLocks/>
          </p:cNvSpPr>
          <p:nvPr/>
        </p:nvSpPr>
        <p:spPr>
          <a:xfrm>
            <a:off x="740817" y="1374710"/>
            <a:ext cx="6314373" cy="407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scalar nonlinear system</a:t>
            </a:r>
            <a:endParaRPr lang="en-US" sz="24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/>
              <p:nvPr/>
            </p:nvSpPr>
            <p:spPr>
              <a:xfrm>
                <a:off x="4232411" y="2034072"/>
                <a:ext cx="3137718" cy="287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411" y="2034072"/>
                <a:ext cx="3137718" cy="287323"/>
              </a:xfrm>
              <a:prstGeom prst="rect">
                <a:avLst/>
              </a:prstGeom>
              <a:blipFill>
                <a:blip r:embed="rId2"/>
                <a:stretch>
                  <a:fillRect l="-583" t="-8511" r="-388" b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9F016E-2772-F3C4-8D9B-BE36A997DE1A}"/>
                  </a:ext>
                </a:extLst>
              </p:cNvPr>
              <p:cNvSpPr txBox="1"/>
              <p:nvPr/>
            </p:nvSpPr>
            <p:spPr>
              <a:xfrm>
                <a:off x="4232411" y="2721321"/>
                <a:ext cx="2462918" cy="653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1/3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9F016E-2772-F3C4-8D9B-BE36A997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411" y="2721321"/>
                <a:ext cx="2462918" cy="6535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4D9990-6922-24FA-CE3E-569A2C861431}"/>
                  </a:ext>
                </a:extLst>
              </p:cNvPr>
              <p:cNvSpPr txBox="1"/>
              <p:nvPr/>
            </p:nvSpPr>
            <p:spPr>
              <a:xfrm>
                <a:off x="4232411" y="3883094"/>
                <a:ext cx="1955664" cy="634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1/3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4D9990-6922-24FA-CE3E-569A2C861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411" y="3883094"/>
                <a:ext cx="1955664" cy="634341"/>
              </a:xfrm>
              <a:prstGeom prst="rect">
                <a:avLst/>
              </a:prstGeom>
              <a:blipFill>
                <a:blip r:embed="rId4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6478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</p:txBody>
      </p:sp>
      <p:sp>
        <p:nvSpPr>
          <p:cNvPr id="13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50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54146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equilibrium point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210503"/>
              </p:ext>
            </p:extLst>
          </p:nvPr>
        </p:nvGraphicFramePr>
        <p:xfrm>
          <a:off x="4800600" y="1841500"/>
          <a:ext cx="25908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2590560" imgH="723600" progId="Equation.3">
                  <p:embed/>
                </p:oleObj>
              </mc:Choice>
              <mc:Fallback>
                <p:oleObj name="Формула" r:id="rId2" imgW="2590560" imgH="72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00600" y="1841500"/>
                        <a:ext cx="25908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4417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</p:txBody>
      </p:sp>
      <p:sp>
        <p:nvSpPr>
          <p:cNvPr id="13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51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54146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0972" y="2910794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Jacobian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4800600" y="1841500"/>
          <a:ext cx="25908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2590560" imgH="723600" progId="Equation.3">
                  <p:embed/>
                </p:oleObj>
              </mc:Choice>
              <mc:Fallback>
                <p:oleObj name="Формула" r:id="rId2" imgW="2590560" imgH="723600" progId="Equation.3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00600" y="1841500"/>
                        <a:ext cx="25908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021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</p:txBody>
      </p:sp>
      <p:sp>
        <p:nvSpPr>
          <p:cNvPr id="13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52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54146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0966" y="394425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Jacobian at equilibrium points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0972" y="2910794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4800600" y="1841500"/>
          <a:ext cx="25908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2590560" imgH="723600" progId="Equation.3">
                  <p:embed/>
                </p:oleObj>
              </mc:Choice>
              <mc:Fallback>
                <p:oleObj name="Формула" r:id="rId2" imgW="2590560" imgH="723600" progId="Equation.3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00600" y="1841500"/>
                        <a:ext cx="25908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4025900" y="3193053"/>
          <a:ext cx="41402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4140000" imgH="672840" progId="Equation.3">
                  <p:embed/>
                </p:oleObj>
              </mc:Choice>
              <mc:Fallback>
                <p:oleObj name="Формула" r:id="rId4" imgW="4140000" imgH="67284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5900" y="3193053"/>
                        <a:ext cx="41402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22124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</p:txBody>
      </p:sp>
      <p:sp>
        <p:nvSpPr>
          <p:cNvPr id="13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53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54146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0966" y="394425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 at equilibrium points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0972" y="2910794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4800600" y="1841500"/>
          <a:ext cx="25908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2590560" imgH="723600" progId="Equation.3">
                  <p:embed/>
                </p:oleObj>
              </mc:Choice>
              <mc:Fallback>
                <p:oleObj name="Формула" r:id="rId2" imgW="2590560" imgH="723600" progId="Equation.3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00600" y="1841500"/>
                        <a:ext cx="25908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4025900" y="3193053"/>
          <a:ext cx="41402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4140000" imgH="672840" progId="Equation.3">
                  <p:embed/>
                </p:oleObj>
              </mc:Choice>
              <mc:Fallback>
                <p:oleObj name="Формула" r:id="rId4" imgW="4140000" imgH="67284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5900" y="3193053"/>
                        <a:ext cx="41402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 txBox="1"/>
              <p:nvPr/>
            </p:nvSpPr>
            <p:spPr bwMode="auto">
              <a:xfrm>
                <a:off x="3867150" y="4389438"/>
                <a:ext cx="4457700" cy="64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eigenvalues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0.5±0.866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Объект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7150" y="4389438"/>
                <a:ext cx="4457700" cy="6477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азвание 1">
            <a:extLst>
              <a:ext uri="{FF2B5EF4-FFF2-40B4-BE49-F238E27FC236}">
                <a16:creationId xmlns:a16="http://schemas.microsoft.com/office/drawing/2014/main" id="{4C38D728-0062-9EF5-2E04-13B17D0E580F}"/>
              </a:ext>
            </a:extLst>
          </p:cNvPr>
          <p:cNvSpPr txBox="1">
            <a:spLocks/>
          </p:cNvSpPr>
          <p:nvPr/>
        </p:nvSpPr>
        <p:spPr>
          <a:xfrm>
            <a:off x="2131411" y="5117019"/>
            <a:ext cx="82296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450000"/>
            <a:r>
              <a:rPr lang="en-US" sz="20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kind of equilibrium point</a:t>
            </a:r>
            <a:r>
              <a:rPr lang="ru-RU" sz="20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(0</a:t>
            </a:r>
            <a:r>
              <a:rPr lang="en-US" sz="2000" b="0" dirty="0">
                <a:solidFill>
                  <a:srgbClr val="00B050"/>
                </a:solidFill>
                <a:latin typeface="Times New Roman"/>
                <a:cs typeface="Times New Roman"/>
              </a:rPr>
              <a:t>;0</a:t>
            </a:r>
            <a:r>
              <a:rPr lang="ru-RU" sz="20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2000" b="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9249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</p:txBody>
      </p:sp>
      <p:sp>
        <p:nvSpPr>
          <p:cNvPr id="13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54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54146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0966" y="394425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 at equilibrium points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0972" y="2910794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0972" y="5065899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is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an unstable focus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  <a:sym typeface="Symbol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4800600" y="1841500"/>
          <a:ext cx="25908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2590560" imgH="723600" progId="Equation.3">
                  <p:embed/>
                </p:oleObj>
              </mc:Choice>
              <mc:Fallback>
                <p:oleObj name="Формула" r:id="rId2" imgW="2590560" imgH="723600" progId="Equation.3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00600" y="1841500"/>
                        <a:ext cx="25908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4025900" y="3193053"/>
          <a:ext cx="41402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4140000" imgH="672840" progId="Equation.3">
                  <p:embed/>
                </p:oleObj>
              </mc:Choice>
              <mc:Fallback>
                <p:oleObj name="Формула" r:id="rId4" imgW="4140000" imgH="67284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5900" y="3193053"/>
                        <a:ext cx="41402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 txBox="1"/>
              <p:nvPr/>
            </p:nvSpPr>
            <p:spPr bwMode="auto">
              <a:xfrm>
                <a:off x="3867150" y="4389438"/>
                <a:ext cx="4457700" cy="64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eigenvalues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0.5±0.866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Объект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7150" y="4389438"/>
                <a:ext cx="4457700" cy="6477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77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</p:txBody>
      </p:sp>
      <p:sp>
        <p:nvSpPr>
          <p:cNvPr id="13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55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54146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0966" y="394425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 at equilibrium points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0972" y="2910794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0972" y="5065899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is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an unstable focus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  <a:sym typeface="Symbol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4800600" y="1841500"/>
          <a:ext cx="25908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2590560" imgH="723600" progId="Equation.3">
                  <p:embed/>
                </p:oleObj>
              </mc:Choice>
              <mc:Fallback>
                <p:oleObj name="Формула" r:id="rId2" imgW="2590560" imgH="723600" progId="Equation.3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00600" y="1841500"/>
                        <a:ext cx="25908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4025900" y="3193053"/>
          <a:ext cx="41402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4140000" imgH="672840" progId="Equation.3">
                  <p:embed/>
                </p:oleObj>
              </mc:Choice>
              <mc:Fallback>
                <p:oleObj name="Формула" r:id="rId4" imgW="4140000" imgH="67284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5900" y="3193053"/>
                        <a:ext cx="41402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 txBox="1"/>
              <p:nvPr/>
            </p:nvSpPr>
            <p:spPr bwMode="auto">
              <a:xfrm>
                <a:off x="3867150" y="4389438"/>
                <a:ext cx="4457700" cy="64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eigenvalues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0.5±0.866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Объект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7150" y="4389438"/>
                <a:ext cx="4457700" cy="6477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C659677-D255-4621-3A5D-FBD2FBF1A44F}"/>
              </a:ext>
            </a:extLst>
          </p:cNvPr>
          <p:cNvSpPr txBox="1"/>
          <p:nvPr/>
        </p:nvSpPr>
        <p:spPr>
          <a:xfrm>
            <a:off x="1786784" y="57544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the phase portrait of the system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3519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81" y="1860957"/>
            <a:ext cx="10415238" cy="4967619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</p:txBody>
      </p:sp>
      <p:sp>
        <p:nvSpPr>
          <p:cNvPr id="6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56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portrait of the system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59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</p:txBody>
      </p:sp>
      <p:sp>
        <p:nvSpPr>
          <p:cNvPr id="13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57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80272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equilibrium points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855715"/>
              </p:ext>
            </p:extLst>
          </p:nvPr>
        </p:nvGraphicFramePr>
        <p:xfrm>
          <a:off x="4933950" y="1947093"/>
          <a:ext cx="23241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2323800" imgH="799920" progId="Equation.3">
                  <p:embed/>
                </p:oleObj>
              </mc:Choice>
              <mc:Fallback>
                <p:oleObj name="Формула" r:id="rId2" imgW="2323800" imgH="7999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3950" y="1947093"/>
                        <a:ext cx="23241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68030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</p:txBody>
      </p:sp>
      <p:sp>
        <p:nvSpPr>
          <p:cNvPr id="13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58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80272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0972" y="3172054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Jacobian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4933950" y="1947093"/>
          <a:ext cx="23241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2323800" imgH="799920" progId="Equation.3">
                  <p:embed/>
                </p:oleObj>
              </mc:Choice>
              <mc:Fallback>
                <p:oleObj name="Формула" r:id="rId2" imgW="2323800" imgH="799920" progId="Equation.3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3950" y="1947093"/>
                        <a:ext cx="23241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/>
        </p:nvGraphicFramePr>
        <p:xfrm>
          <a:off x="4933950" y="2786382"/>
          <a:ext cx="1028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028520" imgH="368280" progId="Equation.3">
                  <p:embed/>
                </p:oleObj>
              </mc:Choice>
              <mc:Fallback>
                <p:oleObj name="Формула" r:id="rId4" imgW="1028520" imgH="368280" progId="Equation.3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33950" y="2786382"/>
                        <a:ext cx="10287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5344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</p:txBody>
      </p:sp>
      <p:sp>
        <p:nvSpPr>
          <p:cNvPr id="13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59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80272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0966" y="4349205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Jacobian at equilibrium points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0972" y="3172054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4933950" y="1947093"/>
          <a:ext cx="23241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2323800" imgH="799920" progId="Equation.3">
                  <p:embed/>
                </p:oleObj>
              </mc:Choice>
              <mc:Fallback>
                <p:oleObj name="Формула" r:id="rId2" imgW="2323800" imgH="799920" progId="Equation.3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3950" y="1947093"/>
                        <a:ext cx="23241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2876550" y="3533780"/>
          <a:ext cx="64389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6438600" imgH="749160" progId="Equation.3">
                  <p:embed/>
                </p:oleObj>
              </mc:Choice>
              <mc:Fallback>
                <p:oleObj name="Формула" r:id="rId4" imgW="6438600" imgH="74916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6550" y="3533780"/>
                        <a:ext cx="64389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/>
        </p:nvGraphicFramePr>
        <p:xfrm>
          <a:off x="4933950" y="2786382"/>
          <a:ext cx="1028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1028520" imgH="368280" progId="Equation.3">
                  <p:embed/>
                </p:oleObj>
              </mc:Choice>
              <mc:Fallback>
                <p:oleObj name="Формула" r:id="rId6" imgW="1028520" imgH="368280" progId="Equation.3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33950" y="2786382"/>
                        <a:ext cx="10287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007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2389225" y="307910"/>
            <a:ext cx="6314373" cy="802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4 (Lecture 1)</a:t>
            </a:r>
            <a:endParaRPr lang="en-US" sz="32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AB261-D6C4-5440-DC2E-862803AD658A}"/>
              </a:ext>
            </a:extLst>
          </p:cNvPr>
          <p:cNvSpPr txBox="1">
            <a:spLocks/>
          </p:cNvSpPr>
          <p:nvPr/>
        </p:nvSpPr>
        <p:spPr>
          <a:xfrm>
            <a:off x="740817" y="1374710"/>
            <a:ext cx="6314373" cy="407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scalar nonlinear system</a:t>
            </a:r>
            <a:endParaRPr lang="en-US" sz="24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/>
              <p:nvPr/>
            </p:nvSpPr>
            <p:spPr>
              <a:xfrm>
                <a:off x="4232411" y="2034072"/>
                <a:ext cx="3137718" cy="287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411" y="2034072"/>
                <a:ext cx="3137718" cy="287323"/>
              </a:xfrm>
              <a:prstGeom prst="rect">
                <a:avLst/>
              </a:prstGeom>
              <a:blipFill>
                <a:blip r:embed="rId2"/>
                <a:stretch>
                  <a:fillRect l="-583" t="-8511" r="-388" b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9F016E-2772-F3C4-8D9B-BE36A997DE1A}"/>
                  </a:ext>
                </a:extLst>
              </p:cNvPr>
              <p:cNvSpPr txBox="1"/>
              <p:nvPr/>
            </p:nvSpPr>
            <p:spPr>
              <a:xfrm>
                <a:off x="4232411" y="2721321"/>
                <a:ext cx="2462918" cy="653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1/3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9F016E-2772-F3C4-8D9B-BE36A997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411" y="2721321"/>
                <a:ext cx="2462918" cy="6535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D3F24B-F8CB-A757-6D75-C461E055B48B}"/>
                  </a:ext>
                </a:extLst>
              </p:cNvPr>
              <p:cNvSpPr txBox="1"/>
              <p:nvPr/>
            </p:nvSpPr>
            <p:spPr>
              <a:xfrm>
                <a:off x="4232411" y="3765431"/>
                <a:ext cx="1955664" cy="634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1/3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D3F24B-F8CB-A757-6D75-C461E055B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411" y="3765431"/>
                <a:ext cx="1955664" cy="6343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3FD12D-8B6E-3638-4B3C-B727D1636650}"/>
                  </a:ext>
                </a:extLst>
              </p:cNvPr>
              <p:cNvSpPr txBox="1"/>
              <p:nvPr/>
            </p:nvSpPr>
            <p:spPr>
              <a:xfrm>
                <a:off x="2499308" y="4790370"/>
                <a:ext cx="6094206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1/3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b="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3FD12D-8B6E-3638-4B3C-B727D1636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08" y="4790370"/>
                <a:ext cx="6094206" cy="379656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806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</p:txBody>
      </p:sp>
      <p:sp>
        <p:nvSpPr>
          <p:cNvPr id="13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60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80272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0966" y="4349205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 at equilibrium points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0972" y="3172054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4933950" y="1947093"/>
          <a:ext cx="23241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2323800" imgH="799920" progId="Equation.3">
                  <p:embed/>
                </p:oleObj>
              </mc:Choice>
              <mc:Fallback>
                <p:oleObj name="Формула" r:id="rId2" imgW="2323800" imgH="799920" progId="Equation.3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3950" y="1947093"/>
                        <a:ext cx="23241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2876550" y="3533780"/>
          <a:ext cx="64389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6438600" imgH="749160" progId="Equation.3">
                  <p:embed/>
                </p:oleObj>
              </mc:Choice>
              <mc:Fallback>
                <p:oleObj name="Формула" r:id="rId4" imgW="6438600" imgH="74916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6550" y="3533780"/>
                        <a:ext cx="64389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 txBox="1"/>
              <p:nvPr/>
            </p:nvSpPr>
            <p:spPr bwMode="auto">
              <a:xfrm>
                <a:off x="4229100" y="4768850"/>
                <a:ext cx="3733800" cy="64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eigenvalues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1±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Объект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29100" y="4768850"/>
                <a:ext cx="3733800" cy="6477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Объект 2"/>
          <p:cNvGraphicFramePr>
            <a:graphicFrameLocks noChangeAspect="1"/>
          </p:cNvGraphicFramePr>
          <p:nvPr/>
        </p:nvGraphicFramePr>
        <p:xfrm>
          <a:off x="4933950" y="2786382"/>
          <a:ext cx="1028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1028520" imgH="368280" progId="Equation.3">
                  <p:embed/>
                </p:oleObj>
              </mc:Choice>
              <mc:Fallback>
                <p:oleObj name="Формула" r:id="rId7" imgW="1028520" imgH="368280" progId="Equation.3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33950" y="2786382"/>
                        <a:ext cx="10287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Название 1">
            <a:extLst>
              <a:ext uri="{FF2B5EF4-FFF2-40B4-BE49-F238E27FC236}">
                <a16:creationId xmlns:a16="http://schemas.microsoft.com/office/drawing/2014/main" id="{E6EE4176-D7DA-45AD-A650-FF2E236321A1}"/>
              </a:ext>
            </a:extLst>
          </p:cNvPr>
          <p:cNvSpPr txBox="1">
            <a:spLocks/>
          </p:cNvSpPr>
          <p:nvPr/>
        </p:nvSpPr>
        <p:spPr>
          <a:xfrm>
            <a:off x="2131411" y="5117019"/>
            <a:ext cx="82296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450000"/>
            <a:r>
              <a:rPr lang="en-US" sz="20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kind of equilibrium point</a:t>
            </a:r>
            <a:r>
              <a:rPr lang="ru-RU" sz="20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(0</a:t>
            </a:r>
            <a:r>
              <a:rPr lang="en-US" sz="2000" b="0" dirty="0">
                <a:solidFill>
                  <a:srgbClr val="00B050"/>
                </a:solidFill>
                <a:latin typeface="Times New Roman"/>
                <a:cs typeface="Times New Roman"/>
              </a:rPr>
              <a:t>;0</a:t>
            </a:r>
            <a:r>
              <a:rPr lang="ru-RU" sz="20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2000" b="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5713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</p:txBody>
      </p:sp>
      <p:sp>
        <p:nvSpPr>
          <p:cNvPr id="13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61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80272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0966" y="4349205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 at equilibrium points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0972" y="3172054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0972" y="5483915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is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an unstable focus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  <a:sym typeface="Symbol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4933950" y="1947093"/>
          <a:ext cx="23241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2323800" imgH="799920" progId="Equation.3">
                  <p:embed/>
                </p:oleObj>
              </mc:Choice>
              <mc:Fallback>
                <p:oleObj name="Формула" r:id="rId2" imgW="2323800" imgH="799920" progId="Equation.3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3950" y="1947093"/>
                        <a:ext cx="23241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2876550" y="3533780"/>
          <a:ext cx="64389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6438600" imgH="749160" progId="Equation.3">
                  <p:embed/>
                </p:oleObj>
              </mc:Choice>
              <mc:Fallback>
                <p:oleObj name="Формула" r:id="rId4" imgW="6438600" imgH="74916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6550" y="3533780"/>
                        <a:ext cx="64389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 txBox="1"/>
              <p:nvPr/>
            </p:nvSpPr>
            <p:spPr bwMode="auto">
              <a:xfrm>
                <a:off x="4229100" y="4768850"/>
                <a:ext cx="3733800" cy="64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eigenvalues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1±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Объект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29100" y="4768850"/>
                <a:ext cx="3733800" cy="6477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502756"/>
              </p:ext>
            </p:extLst>
          </p:nvPr>
        </p:nvGraphicFramePr>
        <p:xfrm>
          <a:off x="5067288" y="2778598"/>
          <a:ext cx="1028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1028520" imgH="368280" progId="Equation.3">
                  <p:embed/>
                </p:oleObj>
              </mc:Choice>
              <mc:Fallback>
                <p:oleObj name="Формула" r:id="rId7" imgW="1028520" imgH="368280" progId="Equation.3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7288" y="2778598"/>
                        <a:ext cx="10287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97C8FE9-BAD3-5846-975F-8C56EF2CF526}"/>
              </a:ext>
            </a:extLst>
          </p:cNvPr>
          <p:cNvSpPr txBox="1"/>
          <p:nvPr/>
        </p:nvSpPr>
        <p:spPr>
          <a:xfrm>
            <a:off x="1885950" y="59972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the phase portrait of the system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5264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81" y="1860956"/>
            <a:ext cx="10415238" cy="4967618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</p:txBody>
      </p:sp>
      <p:sp>
        <p:nvSpPr>
          <p:cNvPr id="6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62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portrait of the system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77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</p:txBody>
      </p:sp>
      <p:sp>
        <p:nvSpPr>
          <p:cNvPr id="13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63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54146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equilibrium points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151808"/>
              </p:ext>
            </p:extLst>
          </p:nvPr>
        </p:nvGraphicFramePr>
        <p:xfrm>
          <a:off x="5480050" y="1803400"/>
          <a:ext cx="12319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1231560" imgH="799920" progId="Equation.3">
                  <p:embed/>
                </p:oleObj>
              </mc:Choice>
              <mc:Fallback>
                <p:oleObj name="Формула" r:id="rId2" imgW="1231560" imgH="7999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80050" y="1803400"/>
                        <a:ext cx="12319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54568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</p:txBody>
      </p:sp>
      <p:sp>
        <p:nvSpPr>
          <p:cNvPr id="13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64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54146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(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(-1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-1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0972" y="2910794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Jacobian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5480050" y="1803400"/>
          <a:ext cx="12319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1231560" imgH="799920" progId="Equation.3">
                  <p:embed/>
                </p:oleObj>
              </mc:Choice>
              <mc:Fallback>
                <p:oleObj name="Формула" r:id="rId2" imgW="1231560" imgH="799920" progId="Equation.3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80050" y="1803400"/>
                        <a:ext cx="12319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24937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</p:txBody>
      </p:sp>
      <p:sp>
        <p:nvSpPr>
          <p:cNvPr id="13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65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54146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(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(-1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-1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0966" y="3774433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Jacobian at equilibrium points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0972" y="2910794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5480050" y="1803400"/>
          <a:ext cx="12319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1231560" imgH="799920" progId="Equation.3">
                  <p:embed/>
                </p:oleObj>
              </mc:Choice>
              <mc:Fallback>
                <p:oleObj name="Формула" r:id="rId2" imgW="1231560" imgH="799920" progId="Equation.3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80050" y="1803400"/>
                        <a:ext cx="12319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5124450" y="3076575"/>
          <a:ext cx="19431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942920" imgH="749160" progId="Equation.3">
                  <p:embed/>
                </p:oleObj>
              </mc:Choice>
              <mc:Fallback>
                <p:oleObj name="Формула" r:id="rId4" imgW="1942920" imgH="74916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4450" y="3076575"/>
                        <a:ext cx="19431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25644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</p:txBody>
      </p:sp>
      <p:sp>
        <p:nvSpPr>
          <p:cNvPr id="13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66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541462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(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(-1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-1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0966" y="3774433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 at equilibrium points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0972" y="2910794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5480050" y="1803400"/>
          <a:ext cx="12319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1231560" imgH="799920" progId="Equation.3">
                  <p:embed/>
                </p:oleObj>
              </mc:Choice>
              <mc:Fallback>
                <p:oleObj name="Формула" r:id="rId2" imgW="1231560" imgH="799920" progId="Equation.3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80050" y="1803400"/>
                        <a:ext cx="12319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5124450" y="3076575"/>
          <a:ext cx="19431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942920" imgH="749160" progId="Equation.3">
                  <p:embed/>
                </p:oleObj>
              </mc:Choice>
              <mc:Fallback>
                <p:oleObj name="Формула" r:id="rId4" imgW="1942920" imgH="74916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4450" y="3076575"/>
                        <a:ext cx="19431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 txBox="1"/>
              <p:nvPr/>
            </p:nvSpPr>
            <p:spPr bwMode="auto">
              <a:xfrm>
                <a:off x="3657600" y="4151313"/>
                <a:ext cx="6253316" cy="135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eigenvalues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eigenvalues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Объект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7600" y="4151313"/>
                <a:ext cx="6253316" cy="1358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азвание 1">
            <a:extLst>
              <a:ext uri="{FF2B5EF4-FFF2-40B4-BE49-F238E27FC236}">
                <a16:creationId xmlns:a16="http://schemas.microsoft.com/office/drawing/2014/main" id="{53519C93-7482-B62E-8829-02B43F210EFF}"/>
              </a:ext>
            </a:extLst>
          </p:cNvPr>
          <p:cNvSpPr txBox="1">
            <a:spLocks/>
          </p:cNvSpPr>
          <p:nvPr/>
        </p:nvSpPr>
        <p:spPr>
          <a:xfrm>
            <a:off x="2131411" y="5117019"/>
            <a:ext cx="82296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450000"/>
            <a:r>
              <a:rPr lang="en-US" sz="20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kind of equilibrium points</a:t>
            </a:r>
            <a:r>
              <a:rPr lang="ru-RU" sz="20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(0;0), (1;1) and (-1;-1)?</a:t>
            </a:r>
            <a:endParaRPr lang="ru-RU" sz="2000" b="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532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420564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</p:txBody>
      </p:sp>
      <p:sp>
        <p:nvSpPr>
          <p:cNvPr id="13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67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247874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State-space equation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972" y="216529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(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(-1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-1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0966" y="3398269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 at equilibrium points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0972" y="2534630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Jacobian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0979" y="5203653"/>
            <a:ext cx="8530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dirty="0">
                <a:latin typeface="Times New Roman"/>
                <a:cs typeface="Times New Roman"/>
              </a:rPr>
              <a:t>;0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is a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saddle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,</a:t>
            </a:r>
          </a:p>
          <a:p>
            <a:pPr indent="4500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points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(-1</a:t>
            </a:r>
            <a:r>
              <a:rPr lang="en-US" dirty="0">
                <a:latin typeface="Times New Roman"/>
                <a:cs typeface="Times New Roman"/>
              </a:rPr>
              <a:t>;</a:t>
            </a:r>
            <a:r>
              <a:rPr lang="ru-RU" dirty="0">
                <a:latin typeface="Times New Roman"/>
                <a:cs typeface="Times New Roman"/>
              </a:rPr>
              <a:t>-1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are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stable focuses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78640"/>
              </p:ext>
            </p:extLst>
          </p:nvPr>
        </p:nvGraphicFramePr>
        <p:xfrm>
          <a:off x="5480050" y="1427236"/>
          <a:ext cx="12319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1231560" imgH="799920" progId="Equation.3">
                  <p:embed/>
                </p:oleObj>
              </mc:Choice>
              <mc:Fallback>
                <p:oleObj name="Формула" r:id="rId2" imgW="1231560" imgH="799920" progId="Equation.3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80050" y="1427236"/>
                        <a:ext cx="12319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4802980"/>
              </p:ext>
            </p:extLst>
          </p:nvPr>
        </p:nvGraphicFramePr>
        <p:xfrm>
          <a:off x="5124450" y="2700411"/>
          <a:ext cx="19431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942920" imgH="749160" progId="Equation.3">
                  <p:embed/>
                </p:oleObj>
              </mc:Choice>
              <mc:Fallback>
                <p:oleObj name="Формула" r:id="rId4" imgW="1942920" imgH="74916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4450" y="2700411"/>
                        <a:ext cx="19431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 txBox="1"/>
              <p:nvPr/>
            </p:nvSpPr>
            <p:spPr bwMode="auto">
              <a:xfrm>
                <a:off x="3657600" y="3775149"/>
                <a:ext cx="6253316" cy="135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eigenvalues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eigenvalues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Объект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7600" y="3775149"/>
                <a:ext cx="6253316" cy="1358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38BD2FA-C1F9-1776-8C94-A1C903901E56}"/>
              </a:ext>
            </a:extLst>
          </p:cNvPr>
          <p:cNvSpPr txBox="1"/>
          <p:nvPr/>
        </p:nvSpPr>
        <p:spPr>
          <a:xfrm>
            <a:off x="1830979" y="58649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the phase portrait of the system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6670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81" y="1860956"/>
            <a:ext cx="10415238" cy="4967618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981200" y="796728"/>
            <a:ext cx="8229600" cy="8273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</p:txBody>
      </p:sp>
      <p:sp>
        <p:nvSpPr>
          <p:cNvPr id="6" name="Нижний колонтитул 14"/>
          <p:cNvSpPr>
            <a:spLocks noGrp="1"/>
          </p:cNvSpPr>
          <p:nvPr>
            <p:ph type="ftr" sz="quarter" idx="3"/>
          </p:nvPr>
        </p:nvSpPr>
        <p:spPr>
          <a:xfrm>
            <a:off x="5554768" y="247519"/>
            <a:ext cx="4656032" cy="365125"/>
          </a:xfrm>
        </p:spPr>
        <p:txBody>
          <a:bodyPr/>
          <a:lstStyle/>
          <a:p>
            <a:fld id="{C7481C88-DB96-4C30-BE7A-53ED59784BFF}" type="slidenum">
              <a:rPr lang="ru-RU" sz="1800"/>
              <a:t>68</a:t>
            </a:fld>
            <a:r>
              <a:rPr lang="en-US" sz="1800" dirty="0"/>
              <a:t>/</a:t>
            </a:r>
            <a:r>
              <a:rPr lang="ru-RU" sz="1800" dirty="0"/>
              <a:t>12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0979" y="1624038"/>
            <a:ext cx="85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portrait of the system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379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2389225" y="307910"/>
            <a:ext cx="6314373" cy="802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4 (Lecture 1)</a:t>
            </a:r>
            <a:endParaRPr lang="en-US" sz="32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AB261-D6C4-5440-DC2E-862803AD658A}"/>
              </a:ext>
            </a:extLst>
          </p:cNvPr>
          <p:cNvSpPr txBox="1">
            <a:spLocks/>
          </p:cNvSpPr>
          <p:nvPr/>
        </p:nvSpPr>
        <p:spPr>
          <a:xfrm>
            <a:off x="740817" y="1374710"/>
            <a:ext cx="6314373" cy="407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scalar nonlinear system</a:t>
            </a:r>
            <a:endParaRPr lang="en-US" sz="24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/>
              <p:nvPr/>
            </p:nvSpPr>
            <p:spPr>
              <a:xfrm>
                <a:off x="4232411" y="2034072"/>
                <a:ext cx="3137718" cy="287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E317E6-4478-9EDA-5C28-4D052187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411" y="2034072"/>
                <a:ext cx="3137718" cy="287323"/>
              </a:xfrm>
              <a:prstGeom prst="rect">
                <a:avLst/>
              </a:prstGeom>
              <a:blipFill>
                <a:blip r:embed="rId2"/>
                <a:stretch>
                  <a:fillRect l="-583" t="-8511" r="-388" b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9F016E-2772-F3C4-8D9B-BE36A997DE1A}"/>
                  </a:ext>
                </a:extLst>
              </p:cNvPr>
              <p:cNvSpPr txBox="1"/>
              <p:nvPr/>
            </p:nvSpPr>
            <p:spPr>
              <a:xfrm>
                <a:off x="4232411" y="2721321"/>
                <a:ext cx="2462918" cy="653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1/3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9F016E-2772-F3C4-8D9B-BE36A997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411" y="2721321"/>
                <a:ext cx="2462918" cy="6535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D3F24B-F8CB-A757-6D75-C461E055B48B}"/>
                  </a:ext>
                </a:extLst>
              </p:cNvPr>
              <p:cNvSpPr txBox="1"/>
              <p:nvPr/>
            </p:nvSpPr>
            <p:spPr>
              <a:xfrm>
                <a:off x="4232411" y="3765431"/>
                <a:ext cx="1955664" cy="634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1/3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D3F24B-F8CB-A757-6D75-C461E055B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411" y="3765431"/>
                <a:ext cx="1955664" cy="6343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3FD12D-8B6E-3638-4B3C-B727D1636650}"/>
                  </a:ext>
                </a:extLst>
              </p:cNvPr>
              <p:cNvSpPr txBox="1"/>
              <p:nvPr/>
            </p:nvSpPr>
            <p:spPr>
              <a:xfrm>
                <a:off x="2499308" y="4790370"/>
                <a:ext cx="6094206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1/3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b="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3FD12D-8B6E-3638-4B3C-B727D1636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08" y="4790370"/>
                <a:ext cx="6094206" cy="379656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3E8578-EFBE-21C2-4EA2-4924F23A5C2C}"/>
                  </a:ext>
                </a:extLst>
              </p:cNvPr>
              <p:cNvSpPr txBox="1"/>
              <p:nvPr/>
            </p:nvSpPr>
            <p:spPr>
              <a:xfrm>
                <a:off x="3844375" y="5453463"/>
                <a:ext cx="3210815" cy="722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1/3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ad>
                            <m:ra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sub>
                        <m:sup>
                          <m:rad>
                            <m:ra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rad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3E8578-EFBE-21C2-4EA2-4924F23A5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375" y="5453463"/>
                <a:ext cx="3210815" cy="722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031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2389225" y="307910"/>
            <a:ext cx="6314373" cy="802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4 (Lecture 1)</a:t>
            </a:r>
            <a:endParaRPr lang="en-US" sz="32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3E8578-EFBE-21C2-4EA2-4924F23A5C2C}"/>
                  </a:ext>
                </a:extLst>
              </p:cNvPr>
              <p:cNvSpPr txBox="1"/>
              <p:nvPr/>
            </p:nvSpPr>
            <p:spPr>
              <a:xfrm>
                <a:off x="3736799" y="1473134"/>
                <a:ext cx="3210815" cy="722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1/3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ad>
                            <m:ra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sub>
                        <m:sup>
                          <m:rad>
                            <m:ra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rad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3E8578-EFBE-21C2-4EA2-4924F23A5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799" y="1473134"/>
                <a:ext cx="3210815" cy="722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D21AB1-FDB3-0F9C-4034-D8F2621330CB}"/>
                  </a:ext>
                </a:extLst>
              </p:cNvPr>
              <p:cNvSpPr txBox="1"/>
              <p:nvPr/>
            </p:nvSpPr>
            <p:spPr>
              <a:xfrm>
                <a:off x="1415845" y="2557981"/>
                <a:ext cx="9655278" cy="401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+1)−2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+1−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D21AB1-FDB3-0F9C-4034-D8F262133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845" y="2557981"/>
                <a:ext cx="9655278" cy="401970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320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9ED4A-81EB-573B-2EFB-8B79B9E68738}"/>
              </a:ext>
            </a:extLst>
          </p:cNvPr>
          <p:cNvSpPr txBox="1">
            <a:spLocks/>
          </p:cNvSpPr>
          <p:nvPr/>
        </p:nvSpPr>
        <p:spPr>
          <a:xfrm>
            <a:off x="2389225" y="307910"/>
            <a:ext cx="6314373" cy="802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4 (Lecture 1)</a:t>
            </a:r>
            <a:endParaRPr lang="en-US" sz="32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3E8578-EFBE-21C2-4EA2-4924F23A5C2C}"/>
                  </a:ext>
                </a:extLst>
              </p:cNvPr>
              <p:cNvSpPr txBox="1"/>
              <p:nvPr/>
            </p:nvSpPr>
            <p:spPr>
              <a:xfrm>
                <a:off x="3736799" y="1473134"/>
                <a:ext cx="3210815" cy="722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1/3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ad>
                            <m:ra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sub>
                        <m:sup>
                          <m:rad>
                            <m:ra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rad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3E8578-EFBE-21C2-4EA2-4924F23A5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799" y="1473134"/>
                <a:ext cx="3210815" cy="722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D21AB1-FDB3-0F9C-4034-D8F2621330CB}"/>
                  </a:ext>
                </a:extLst>
              </p:cNvPr>
              <p:cNvSpPr txBox="1"/>
              <p:nvPr/>
            </p:nvSpPr>
            <p:spPr>
              <a:xfrm>
                <a:off x="1415845" y="2557981"/>
                <a:ext cx="9655278" cy="424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+1)−2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D21AB1-FDB3-0F9C-4034-D8F262133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845" y="2557981"/>
                <a:ext cx="9655278" cy="42421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79F3E53-F82D-D4F2-0847-C40A7A26AFCF}"/>
                  </a:ext>
                </a:extLst>
              </p:cNvPr>
              <p:cNvSpPr txBox="1"/>
              <p:nvPr/>
            </p:nvSpPr>
            <p:spPr>
              <a:xfrm>
                <a:off x="1415845" y="3344990"/>
                <a:ext cx="9655278" cy="431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−(2−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79F3E53-F82D-D4F2-0847-C40A7A26A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845" y="3344990"/>
                <a:ext cx="9655278" cy="431400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69567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5061</TotalTime>
  <Words>2381</Words>
  <Application>Microsoft Office PowerPoint</Application>
  <PresentationFormat>Широкоэкранный</PresentationFormat>
  <Paragraphs>429</Paragraphs>
  <Slides>68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68</vt:i4>
      </vt:variant>
    </vt:vector>
  </HeadingPairs>
  <TitlesOfParts>
    <vt:vector size="80" baseType="lpstr">
      <vt:lpstr>Arial</vt:lpstr>
      <vt:lpstr>Calibri</vt:lpstr>
      <vt:lpstr>Cambria Math</vt:lpstr>
      <vt:lpstr>MT2MIT</vt:lpstr>
      <vt:lpstr>Times New Roman</vt:lpstr>
      <vt:lpstr>Times-Italic</vt:lpstr>
      <vt:lpstr>Times-Roman</vt:lpstr>
      <vt:lpstr>Verdana</vt:lpstr>
      <vt:lpstr>Wingdings</vt:lpstr>
      <vt:lpstr>Cover</vt:lpstr>
      <vt:lpstr>1_Cover</vt:lpstr>
      <vt:lpstr>Формула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Example 1</vt:lpstr>
      <vt:lpstr>Example 1</vt:lpstr>
      <vt:lpstr>Example 1</vt:lpstr>
      <vt:lpstr>Example 1</vt:lpstr>
      <vt:lpstr>Example 1</vt:lpstr>
      <vt:lpstr>Example 2</vt:lpstr>
      <vt:lpstr>Example 2</vt:lpstr>
      <vt:lpstr>Example 2</vt:lpstr>
      <vt:lpstr>Example 3</vt:lpstr>
      <vt:lpstr>Example 3</vt:lpstr>
      <vt:lpstr>Example 3</vt:lpstr>
      <vt:lpstr>Example 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Example 1</vt:lpstr>
      <vt:lpstr>Example 1</vt:lpstr>
      <vt:lpstr>Example 1</vt:lpstr>
      <vt:lpstr>Example 1</vt:lpstr>
      <vt:lpstr>Example 1</vt:lpstr>
      <vt:lpstr>Example 1</vt:lpstr>
      <vt:lpstr>Example 2</vt:lpstr>
      <vt:lpstr>Example 2</vt:lpstr>
      <vt:lpstr>Example 2</vt:lpstr>
      <vt:lpstr>What kind of equilibrium points (0;0), (0; 1) and (-1;1)?</vt:lpstr>
      <vt:lpstr>Example 2</vt:lpstr>
      <vt:lpstr>Example 2</vt:lpstr>
      <vt:lpstr>Example 3</vt:lpstr>
      <vt:lpstr>Example 3</vt:lpstr>
      <vt:lpstr>Example 3</vt:lpstr>
      <vt:lpstr>Example 3</vt:lpstr>
      <vt:lpstr>Example 3</vt:lpstr>
      <vt:lpstr>Example 3</vt:lpstr>
      <vt:lpstr>Example 3</vt:lpstr>
      <vt:lpstr>Example 4</vt:lpstr>
      <vt:lpstr>Example 4</vt:lpstr>
      <vt:lpstr>Example 4</vt:lpstr>
      <vt:lpstr>Example 4</vt:lpstr>
      <vt:lpstr>Example 4</vt:lpstr>
      <vt:lpstr>Example 4</vt:lpstr>
      <vt:lpstr>Example 5</vt:lpstr>
      <vt:lpstr>Example 5</vt:lpstr>
      <vt:lpstr>Example 5</vt:lpstr>
      <vt:lpstr>Example 5</vt:lpstr>
      <vt:lpstr>Example 5</vt:lpstr>
      <vt:lpstr>Example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Фуртат Игорь Борисович</cp:lastModifiedBy>
  <cp:revision>163</cp:revision>
  <dcterms:created xsi:type="dcterms:W3CDTF">2014-06-27T12:30:22Z</dcterms:created>
  <dcterms:modified xsi:type="dcterms:W3CDTF">2023-09-15T07:12:26Z</dcterms:modified>
</cp:coreProperties>
</file>